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61" r:id="rId3"/>
    <p:sldId id="262" r:id="rId4"/>
    <p:sldId id="263" r:id="rId5"/>
    <p:sldId id="266" r:id="rId6"/>
    <p:sldId id="281" r:id="rId7"/>
    <p:sldId id="268" r:id="rId8"/>
    <p:sldId id="282" r:id="rId9"/>
    <p:sldId id="283" r:id="rId10"/>
    <p:sldId id="284" r:id="rId11"/>
    <p:sldId id="270" r:id="rId12"/>
    <p:sldId id="269" r:id="rId13"/>
    <p:sldId id="271" r:id="rId14"/>
    <p:sldId id="285" r:id="rId15"/>
    <p:sldId id="286" r:id="rId16"/>
    <p:sldId id="272" r:id="rId17"/>
    <p:sldId id="288" r:id="rId18"/>
    <p:sldId id="274" r:id="rId19"/>
    <p:sldId id="289" r:id="rId20"/>
    <p:sldId id="287" r:id="rId21"/>
    <p:sldId id="291" r:id="rId22"/>
    <p:sldId id="275" r:id="rId23"/>
    <p:sldId id="276" r:id="rId24"/>
    <p:sldId id="277" r:id="rId25"/>
    <p:sldId id="278" r:id="rId26"/>
    <p:sldId id="279" r:id="rId27"/>
    <p:sldId id="293" r:id="rId28"/>
    <p:sldId id="294" r:id="rId29"/>
    <p:sldId id="295" r:id="rId30"/>
    <p:sldId id="296" r:id="rId31"/>
    <p:sldId id="273" r:id="rId32"/>
    <p:sldId id="292" r:id="rId33"/>
    <p:sldId id="280" r:id="rId34"/>
    <p:sldId id="264"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0" d="100"/>
          <a:sy n="80" d="100"/>
        </p:scale>
        <p:origin x="68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45C9327-641B-4917-92BD-6F51944E6D71}" type="datetimeFigureOut">
              <a:rPr lang="en-US" smtClean="0"/>
              <a:t>9/14/2023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A2766F-2E1F-43FD-B8EB-F1612CD08DF8}" type="slidenum">
              <a:rPr lang="en-US" smtClean="0"/>
              <a:t>‹#›</a:t>
            </a:fld>
            <a:endParaRPr lang="en-US"/>
          </a:p>
        </p:txBody>
      </p:sp>
    </p:spTree>
    <p:extLst>
      <p:ext uri="{BB962C8B-B14F-4D97-AF65-F5344CB8AC3E}">
        <p14:creationId xmlns:p14="http://schemas.microsoft.com/office/powerpoint/2010/main" val="3845342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5C9327-641B-4917-92BD-6F51944E6D71}" type="datetimeFigureOut">
              <a:rPr lang="en-US" smtClean="0"/>
              <a:t>9/14/2023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A2766F-2E1F-43FD-B8EB-F1612CD08DF8}" type="slidenum">
              <a:rPr lang="en-US" smtClean="0"/>
              <a:t>‹#›</a:t>
            </a:fld>
            <a:endParaRPr lang="en-US"/>
          </a:p>
        </p:txBody>
      </p:sp>
    </p:spTree>
    <p:extLst>
      <p:ext uri="{BB962C8B-B14F-4D97-AF65-F5344CB8AC3E}">
        <p14:creationId xmlns:p14="http://schemas.microsoft.com/office/powerpoint/2010/main" val="31523299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5C9327-641B-4917-92BD-6F51944E6D71}" type="datetimeFigureOut">
              <a:rPr lang="en-US" smtClean="0"/>
              <a:t>9/14/2023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A2766F-2E1F-43FD-B8EB-F1612CD08DF8}" type="slidenum">
              <a:rPr lang="en-US" smtClean="0"/>
              <a:t>‹#›</a:t>
            </a:fld>
            <a:endParaRPr lang="en-US"/>
          </a:p>
        </p:txBody>
      </p:sp>
    </p:spTree>
    <p:extLst>
      <p:ext uri="{BB962C8B-B14F-4D97-AF65-F5344CB8AC3E}">
        <p14:creationId xmlns:p14="http://schemas.microsoft.com/office/powerpoint/2010/main" val="37576456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45C9327-641B-4917-92BD-6F51944E6D71}" type="datetimeFigureOut">
              <a:rPr lang="en-US" smtClean="0"/>
              <a:t>9/14/2023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A2766F-2E1F-43FD-B8EB-F1612CD08DF8}" type="slidenum">
              <a:rPr lang="en-US" smtClean="0"/>
              <a:t>‹#›</a:t>
            </a:fld>
            <a:endParaRPr lang="en-US"/>
          </a:p>
        </p:txBody>
      </p:sp>
    </p:spTree>
    <p:extLst>
      <p:ext uri="{BB962C8B-B14F-4D97-AF65-F5344CB8AC3E}">
        <p14:creationId xmlns:p14="http://schemas.microsoft.com/office/powerpoint/2010/main" val="32816467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45C9327-641B-4917-92BD-6F51944E6D71}" type="datetimeFigureOut">
              <a:rPr lang="en-US" smtClean="0"/>
              <a:t>9/14/2023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8A2766F-2E1F-43FD-B8EB-F1612CD08DF8}" type="slidenum">
              <a:rPr lang="en-US" smtClean="0"/>
              <a:t>‹#›</a:t>
            </a:fld>
            <a:endParaRPr lang="en-US"/>
          </a:p>
        </p:txBody>
      </p:sp>
    </p:spTree>
    <p:extLst>
      <p:ext uri="{BB962C8B-B14F-4D97-AF65-F5344CB8AC3E}">
        <p14:creationId xmlns:p14="http://schemas.microsoft.com/office/powerpoint/2010/main" val="3450152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45C9327-641B-4917-92BD-6F51944E6D71}" type="datetimeFigureOut">
              <a:rPr lang="en-US" smtClean="0"/>
              <a:t>9/14/2023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A2766F-2E1F-43FD-B8EB-F1612CD08DF8}" type="slidenum">
              <a:rPr lang="en-US" smtClean="0"/>
              <a:t>‹#›</a:t>
            </a:fld>
            <a:endParaRPr lang="en-US"/>
          </a:p>
        </p:txBody>
      </p:sp>
    </p:spTree>
    <p:extLst>
      <p:ext uri="{BB962C8B-B14F-4D97-AF65-F5344CB8AC3E}">
        <p14:creationId xmlns:p14="http://schemas.microsoft.com/office/powerpoint/2010/main" val="4255255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45C9327-641B-4917-92BD-6F51944E6D71}" type="datetimeFigureOut">
              <a:rPr lang="en-US" smtClean="0"/>
              <a:t>9/14/2023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8A2766F-2E1F-43FD-B8EB-F1612CD08DF8}" type="slidenum">
              <a:rPr lang="en-US" smtClean="0"/>
              <a:t>‹#›</a:t>
            </a:fld>
            <a:endParaRPr lang="en-US"/>
          </a:p>
        </p:txBody>
      </p:sp>
    </p:spTree>
    <p:extLst>
      <p:ext uri="{BB962C8B-B14F-4D97-AF65-F5344CB8AC3E}">
        <p14:creationId xmlns:p14="http://schemas.microsoft.com/office/powerpoint/2010/main" val="39895974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45C9327-641B-4917-92BD-6F51944E6D71}" type="datetimeFigureOut">
              <a:rPr lang="en-US" smtClean="0"/>
              <a:t>9/14/2023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8A2766F-2E1F-43FD-B8EB-F1612CD08DF8}" type="slidenum">
              <a:rPr lang="en-US" smtClean="0"/>
              <a:t>‹#›</a:t>
            </a:fld>
            <a:endParaRPr lang="en-US"/>
          </a:p>
        </p:txBody>
      </p:sp>
    </p:spTree>
    <p:extLst>
      <p:ext uri="{BB962C8B-B14F-4D97-AF65-F5344CB8AC3E}">
        <p14:creationId xmlns:p14="http://schemas.microsoft.com/office/powerpoint/2010/main" val="22337815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45C9327-641B-4917-92BD-6F51944E6D71}" type="datetimeFigureOut">
              <a:rPr lang="en-US" smtClean="0"/>
              <a:t>9/14/2023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8A2766F-2E1F-43FD-B8EB-F1612CD08DF8}" type="slidenum">
              <a:rPr lang="en-US" smtClean="0"/>
              <a:t>‹#›</a:t>
            </a:fld>
            <a:endParaRPr lang="en-US"/>
          </a:p>
        </p:txBody>
      </p:sp>
    </p:spTree>
    <p:extLst>
      <p:ext uri="{BB962C8B-B14F-4D97-AF65-F5344CB8AC3E}">
        <p14:creationId xmlns:p14="http://schemas.microsoft.com/office/powerpoint/2010/main" val="2971121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45C9327-641B-4917-92BD-6F51944E6D71}" type="datetimeFigureOut">
              <a:rPr lang="en-US" smtClean="0"/>
              <a:t>9/14/2023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A2766F-2E1F-43FD-B8EB-F1612CD08DF8}" type="slidenum">
              <a:rPr lang="en-US" smtClean="0"/>
              <a:t>‹#›</a:t>
            </a:fld>
            <a:endParaRPr lang="en-US"/>
          </a:p>
        </p:txBody>
      </p:sp>
    </p:spTree>
    <p:extLst>
      <p:ext uri="{BB962C8B-B14F-4D97-AF65-F5344CB8AC3E}">
        <p14:creationId xmlns:p14="http://schemas.microsoft.com/office/powerpoint/2010/main" val="2109959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45C9327-641B-4917-92BD-6F51944E6D71}" type="datetimeFigureOut">
              <a:rPr lang="en-US" smtClean="0"/>
              <a:t>9/14/2023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8A2766F-2E1F-43FD-B8EB-F1612CD08DF8}" type="slidenum">
              <a:rPr lang="en-US" smtClean="0"/>
              <a:t>‹#›</a:t>
            </a:fld>
            <a:endParaRPr lang="en-US"/>
          </a:p>
        </p:txBody>
      </p:sp>
    </p:spTree>
    <p:extLst>
      <p:ext uri="{BB962C8B-B14F-4D97-AF65-F5344CB8AC3E}">
        <p14:creationId xmlns:p14="http://schemas.microsoft.com/office/powerpoint/2010/main" val="8734265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5C9327-641B-4917-92BD-6F51944E6D71}" type="datetimeFigureOut">
              <a:rPr lang="en-US" smtClean="0"/>
              <a:t>9/14/2023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A2766F-2E1F-43FD-B8EB-F1612CD08DF8}" type="slidenum">
              <a:rPr lang="en-US" smtClean="0"/>
              <a:t>‹#›</a:t>
            </a:fld>
            <a:endParaRPr lang="en-US"/>
          </a:p>
        </p:txBody>
      </p:sp>
    </p:spTree>
    <p:extLst>
      <p:ext uri="{BB962C8B-B14F-4D97-AF65-F5344CB8AC3E}">
        <p14:creationId xmlns:p14="http://schemas.microsoft.com/office/powerpoint/2010/main" val="30830379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447800"/>
            <a:ext cx="9067800" cy="3448050"/>
          </a:xfrm>
        </p:spPr>
        <p:txBody>
          <a:bodyPr>
            <a:normAutofit fontScale="90000"/>
          </a:bodyPr>
          <a:lstStyle/>
          <a:p>
            <a:pPr eaLnBrk="0" hangingPunct="0">
              <a:tabLst>
                <a:tab pos="1485900" algn="l"/>
              </a:tabLst>
              <a:defRPr/>
            </a:pPr>
            <a:r>
              <a:rPr lang="en-US" sz="3200" dirty="0">
                <a:latin typeface="Palatino Linotype" pitchFamily="18" charset="0"/>
              </a:rPr>
              <a:t>UNIVERSITY OF KRAGUJEVAC</a:t>
            </a:r>
            <a:br>
              <a:rPr lang="en-US" sz="3200" dirty="0">
                <a:latin typeface="Palatino Linotype" pitchFamily="18" charset="0"/>
              </a:rPr>
            </a:br>
            <a:r>
              <a:rPr lang="en-US" sz="3200" dirty="0">
                <a:latin typeface="Palatino Linotype" pitchFamily="18" charset="0"/>
              </a:rPr>
              <a:t>FACULTY OF MEDICAL </a:t>
            </a:r>
            <a:r>
              <a:rPr lang="en-US" sz="3200" dirty="0" smtClean="0">
                <a:latin typeface="Palatino Linotype" pitchFamily="18" charset="0"/>
              </a:rPr>
              <a:t>SCIENCES</a:t>
            </a:r>
            <a:r>
              <a:rPr lang="sr-Latn-RS" sz="3200" dirty="0">
                <a:latin typeface="Palatino Linotype" pitchFamily="18" charset="0"/>
              </a:rPr>
              <a:t/>
            </a:r>
            <a:br>
              <a:rPr lang="sr-Latn-RS" sz="3200" dirty="0">
                <a:latin typeface="Palatino Linotype" pitchFamily="18" charset="0"/>
              </a:rPr>
            </a:br>
            <a:r>
              <a:rPr lang="sr-Latn-RS" sz="3200" dirty="0">
                <a:latin typeface="Palatino Linotype" pitchFamily="18" charset="0"/>
              </a:rPr>
              <a:t/>
            </a:r>
            <a:br>
              <a:rPr lang="sr-Latn-RS" sz="3200" dirty="0">
                <a:latin typeface="Palatino Linotype" pitchFamily="18" charset="0"/>
              </a:rPr>
            </a:br>
            <a:r>
              <a:rPr lang="sr-Latn-RS" sz="3200" dirty="0" smtClean="0">
                <a:latin typeface="Palatino Linotype" pitchFamily="18" charset="0"/>
              </a:rPr>
              <a:t/>
            </a:r>
            <a:br>
              <a:rPr lang="sr-Latn-RS" sz="3200" dirty="0" smtClean="0">
                <a:latin typeface="Palatino Linotype" pitchFamily="18" charset="0"/>
              </a:rPr>
            </a:br>
            <a:r>
              <a:rPr lang="sr-Latn-RS" sz="3200" dirty="0">
                <a:latin typeface="Palatino Linotype" pitchFamily="18" charset="0"/>
              </a:rPr>
              <a:t/>
            </a:r>
            <a:br>
              <a:rPr lang="sr-Latn-RS" sz="3200" dirty="0">
                <a:latin typeface="Palatino Linotype" pitchFamily="18" charset="0"/>
              </a:rPr>
            </a:br>
            <a:r>
              <a:rPr lang="sr-Cyrl-RS" sz="3200" dirty="0">
                <a:solidFill>
                  <a:schemeClr val="bg1">
                    <a:lumMod val="50000"/>
                  </a:schemeClr>
                </a:solidFill>
                <a:latin typeface="Palatino Linotype" pitchFamily="18" charset="0"/>
                <a:cs typeface="Arial" pitchFamily="34" charset="0"/>
              </a:rPr>
              <a:t/>
            </a:r>
            <a:br>
              <a:rPr lang="sr-Cyrl-RS" sz="3200" dirty="0">
                <a:solidFill>
                  <a:schemeClr val="bg1">
                    <a:lumMod val="50000"/>
                  </a:schemeClr>
                </a:solidFill>
                <a:latin typeface="Palatino Linotype" pitchFamily="18" charset="0"/>
                <a:cs typeface="Arial" pitchFamily="34" charset="0"/>
              </a:rPr>
            </a:br>
            <a:r>
              <a:rPr lang="en-US" sz="3200" b="1" dirty="0">
                <a:latin typeface="Palatino Linotype" pitchFamily="18" charset="0"/>
                <a:cs typeface="Arial" pitchFamily="34" charset="0"/>
              </a:rPr>
              <a:t>INTRODUCTION TO CLINICAL PRACTICE</a:t>
            </a:r>
            <a:br>
              <a:rPr lang="en-US" sz="3200" b="1" dirty="0">
                <a:latin typeface="Palatino Linotype" pitchFamily="18" charset="0"/>
                <a:cs typeface="Arial" pitchFamily="34" charset="0"/>
              </a:rPr>
            </a:br>
            <a:r>
              <a:rPr lang="x-none" sz="3600" b="1" dirty="0">
                <a:latin typeface="Palatino Linotype" pitchFamily="18" charset="0"/>
                <a:cs typeface="Arial" pitchFamily="34" charset="0"/>
              </a:rPr>
              <a:t/>
            </a:r>
            <a:br>
              <a:rPr lang="x-none" sz="3600" b="1" dirty="0">
                <a:latin typeface="Palatino Linotype" pitchFamily="18" charset="0"/>
                <a:cs typeface="Arial" pitchFamily="34" charset="0"/>
              </a:rPr>
            </a:br>
            <a:r>
              <a:rPr lang="ru-RU" sz="3200" b="1" dirty="0">
                <a:latin typeface="Palatino Linotype" pitchFamily="18" charset="0"/>
                <a:cs typeface="Arial" pitchFamily="34" charset="0"/>
              </a:rPr>
              <a:t> </a:t>
            </a:r>
            <a:r>
              <a:rPr lang="sr-Latn-RS" sz="3200" b="1" dirty="0">
                <a:latin typeface="Palatino Linotype" pitchFamily="18" charset="0"/>
                <a:cs typeface="Arial" pitchFamily="34" charset="0"/>
              </a:rPr>
              <a:t>The </a:t>
            </a:r>
            <a:r>
              <a:rPr lang="sr-Latn-RS" sz="3200" b="1" dirty="0" smtClean="0">
                <a:latin typeface="Palatino Linotype" pitchFamily="18" charset="0"/>
                <a:cs typeface="Arial" pitchFamily="34" charset="0"/>
              </a:rPr>
              <a:t>artifitial nutrition of patients</a:t>
            </a:r>
            <a:endParaRPr lang="x-none" sz="2000" b="1" dirty="0">
              <a:latin typeface="Palatino Linotype" pitchFamily="18" charset="0"/>
            </a:endParaRPr>
          </a:p>
        </p:txBody>
      </p:sp>
      <p:sp>
        <p:nvSpPr>
          <p:cNvPr id="3" name="Subtitle 2"/>
          <p:cNvSpPr>
            <a:spLocks noGrp="1"/>
          </p:cNvSpPr>
          <p:nvPr>
            <p:ph type="subTitle" idx="1"/>
          </p:nvPr>
        </p:nvSpPr>
        <p:spPr>
          <a:xfrm>
            <a:off x="2819400" y="6019800"/>
            <a:ext cx="6400800" cy="381000"/>
          </a:xfrm>
        </p:spPr>
        <p:txBody>
          <a:bodyPr>
            <a:noAutofit/>
          </a:bodyPr>
          <a:lstStyle/>
          <a:p>
            <a:pPr algn="ctr"/>
            <a:r>
              <a:rPr lang="en-US" sz="2000" dirty="0">
                <a:latin typeface="Palatino Linotype" pitchFamily="18" charset="0"/>
              </a:rPr>
              <a:t>Asst. Prof. Rada Vucic</a:t>
            </a:r>
          </a:p>
        </p:txBody>
      </p:sp>
      <p:pic>
        <p:nvPicPr>
          <p:cNvPr id="5" name="Picture 3"/>
          <p:cNvPicPr>
            <a:picLocks noChangeAspect="1" noChangeArrowheads="1"/>
          </p:cNvPicPr>
          <p:nvPr/>
        </p:nvPicPr>
        <p:blipFill>
          <a:blip r:embed="rId2" cstate="print"/>
          <a:srcRect/>
          <a:stretch>
            <a:fillRect/>
          </a:stretch>
        </p:blipFill>
        <p:spPr bwMode="auto">
          <a:xfrm>
            <a:off x="2362201" y="76200"/>
            <a:ext cx="923925" cy="1333500"/>
          </a:xfrm>
          <a:prstGeom prst="rect">
            <a:avLst/>
          </a:prstGeom>
          <a:noFill/>
          <a:ln w="9525">
            <a:noFill/>
            <a:miter lim="800000"/>
            <a:headEnd/>
            <a:tailEnd/>
          </a:ln>
          <a:effectLst/>
        </p:spPr>
      </p:pic>
      <p:pic>
        <p:nvPicPr>
          <p:cNvPr id="7" name="Picture 4"/>
          <p:cNvPicPr>
            <a:picLocks noChangeAspect="1" noChangeArrowheads="1"/>
          </p:cNvPicPr>
          <p:nvPr/>
        </p:nvPicPr>
        <p:blipFill>
          <a:blip r:embed="rId3" cstate="print"/>
          <a:srcRect/>
          <a:stretch>
            <a:fillRect/>
          </a:stretch>
        </p:blipFill>
        <p:spPr bwMode="auto">
          <a:xfrm>
            <a:off x="8915400" y="152400"/>
            <a:ext cx="857250" cy="1219200"/>
          </a:xfrm>
          <a:prstGeom prst="rect">
            <a:avLst/>
          </a:prstGeom>
          <a:noFill/>
          <a:ln w="9525">
            <a:noFill/>
            <a:miter lim="800000"/>
            <a:headEnd/>
            <a:tailEnd/>
          </a:ln>
          <a:effectLst/>
        </p:spPr>
      </p:pic>
    </p:spTree>
    <p:extLst>
      <p:ext uri="{BB962C8B-B14F-4D97-AF65-F5344CB8AC3E}">
        <p14:creationId xmlns:p14="http://schemas.microsoft.com/office/powerpoint/2010/main" val="5832412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b="1" dirty="0" smtClean="0">
                <a:latin typeface="Palatino Linotype" panose="02040502050505030304" pitchFamily="18" charset="0"/>
              </a:rPr>
              <a:t>PARENTERAL COMPONENTS</a:t>
            </a:r>
            <a:endParaRPr lang="en-US" sz="3600" b="1" dirty="0">
              <a:latin typeface="Palatino Linotype" panose="02040502050505030304" pitchFamily="18" charset="0"/>
            </a:endParaRPr>
          </a:p>
        </p:txBody>
      </p:sp>
      <p:pic>
        <p:nvPicPr>
          <p:cNvPr id="4" name="Content Placeholder 3"/>
          <p:cNvPicPr>
            <a:picLocks noGrp="1" noChangeAspect="1"/>
          </p:cNvPicPr>
          <p:nvPr>
            <p:ph idx="1"/>
          </p:nvPr>
        </p:nvPicPr>
        <p:blipFill rotWithShape="1">
          <a:blip r:embed="rId2"/>
          <a:srcRect l="14539" t="41664" r="39657" b="16308"/>
          <a:stretch/>
        </p:blipFill>
        <p:spPr>
          <a:xfrm>
            <a:off x="1266825" y="1661649"/>
            <a:ext cx="9182100" cy="4739151"/>
          </a:xfrm>
          <a:prstGeom prst="rect">
            <a:avLst/>
          </a:prstGeom>
        </p:spPr>
      </p:pic>
      <p:sp>
        <p:nvSpPr>
          <p:cNvPr id="5" name="Oval 4"/>
          <p:cNvSpPr/>
          <p:nvPr/>
        </p:nvSpPr>
        <p:spPr>
          <a:xfrm>
            <a:off x="1485900" y="2572874"/>
            <a:ext cx="1666875" cy="828675"/>
          </a:xfrm>
          <a:prstGeom prst="ellipse">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25200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3600" b="1" dirty="0" smtClean="0">
                <a:latin typeface="Palatino Linotype" panose="02040502050505030304" pitchFamily="18" charset="0"/>
              </a:rPr>
              <a:t>FORMULATIONS</a:t>
            </a:r>
            <a:endParaRPr lang="en-US" sz="3600" b="1" dirty="0">
              <a:latin typeface="Palatino Linotype" panose="02040502050505030304" pitchFamily="18" charset="0"/>
            </a:endParaRPr>
          </a:p>
        </p:txBody>
      </p:sp>
      <p:sp>
        <p:nvSpPr>
          <p:cNvPr id="3" name="Content Placeholder 2"/>
          <p:cNvSpPr>
            <a:spLocks noGrp="1"/>
          </p:cNvSpPr>
          <p:nvPr>
            <p:ph idx="1"/>
          </p:nvPr>
        </p:nvSpPr>
        <p:spPr/>
        <p:txBody>
          <a:bodyPr>
            <a:normAutofit/>
          </a:bodyPr>
          <a:lstStyle/>
          <a:p>
            <a:pPr marL="0" indent="0">
              <a:buNone/>
            </a:pPr>
            <a:endParaRPr lang="sr-Latn-RS" sz="2400" dirty="0" smtClean="0">
              <a:latin typeface="Palatino Linotype" panose="02040502050505030304" pitchFamily="18" charset="0"/>
            </a:endParaRPr>
          </a:p>
          <a:p>
            <a:r>
              <a:rPr lang="sr-Latn-RS" sz="2400" dirty="0" smtClean="0">
                <a:latin typeface="Palatino Linotype" panose="02040502050505030304" pitchFamily="18" charset="0"/>
              </a:rPr>
              <a:t>D</a:t>
            </a:r>
            <a:r>
              <a:rPr lang="en-US" sz="2400" dirty="0" err="1" smtClean="0">
                <a:latin typeface="Palatino Linotype" panose="02040502050505030304" pitchFamily="18" charset="0"/>
              </a:rPr>
              <a:t>ifferent</a:t>
            </a:r>
            <a:r>
              <a:rPr lang="en-US" sz="2400" dirty="0" smtClean="0">
                <a:latin typeface="Palatino Linotype" panose="02040502050505030304" pitchFamily="18" charset="0"/>
              </a:rPr>
              <a:t> </a:t>
            </a:r>
            <a:r>
              <a:rPr lang="en-US" sz="2400" dirty="0">
                <a:latin typeface="Palatino Linotype" panose="02040502050505030304" pitchFamily="18" charset="0"/>
              </a:rPr>
              <a:t>formulas can be used based on test results, other disorders present, the person's age, and other factors, as for the following:</a:t>
            </a:r>
          </a:p>
          <a:p>
            <a:pPr lvl="1"/>
            <a:endParaRPr lang="sr-Latn-RS" sz="2000" dirty="0" smtClean="0">
              <a:latin typeface="Palatino Linotype" panose="02040502050505030304" pitchFamily="18" charset="0"/>
            </a:endParaRPr>
          </a:p>
          <a:p>
            <a:pPr lvl="1"/>
            <a:r>
              <a:rPr lang="sr-Latn-RS" sz="2000" dirty="0" smtClean="0">
                <a:latin typeface="Palatino Linotype" panose="02040502050505030304" pitchFamily="18" charset="0"/>
              </a:rPr>
              <a:t>W</a:t>
            </a:r>
            <a:r>
              <a:rPr lang="en-US" sz="2000" dirty="0" err="1" smtClean="0">
                <a:latin typeface="Palatino Linotype" panose="02040502050505030304" pitchFamily="18" charset="0"/>
              </a:rPr>
              <a:t>ith</a:t>
            </a:r>
            <a:r>
              <a:rPr lang="en-US" sz="2000" dirty="0" smtClean="0">
                <a:latin typeface="Palatino Linotype" panose="02040502050505030304" pitchFamily="18" charset="0"/>
              </a:rPr>
              <a:t> kidney</a:t>
            </a:r>
            <a:r>
              <a:rPr lang="sr-Latn-RS" sz="2000" dirty="0" smtClean="0">
                <a:latin typeface="Palatino Linotype" panose="02040502050505030304" pitchFamily="18" charset="0"/>
              </a:rPr>
              <a:t> / liver</a:t>
            </a:r>
            <a:r>
              <a:rPr lang="en-US" sz="2000" dirty="0" smtClean="0">
                <a:latin typeface="Palatino Linotype" panose="02040502050505030304" pitchFamily="18" charset="0"/>
              </a:rPr>
              <a:t> failure: less </a:t>
            </a:r>
            <a:r>
              <a:rPr lang="en-US" sz="2000" dirty="0">
                <a:latin typeface="Palatino Linotype" panose="02040502050505030304" pitchFamily="18" charset="0"/>
              </a:rPr>
              <a:t>protein but a high </a:t>
            </a:r>
            <a:r>
              <a:rPr lang="sr-Latn-RS" sz="2000" dirty="0" smtClean="0">
                <a:latin typeface="Palatino Linotype" panose="02040502050505030304" pitchFamily="18" charset="0"/>
              </a:rPr>
              <a:t>%</a:t>
            </a:r>
            <a:r>
              <a:rPr lang="en-US" sz="2000" dirty="0" smtClean="0">
                <a:latin typeface="Palatino Linotype" panose="02040502050505030304" pitchFamily="18" charset="0"/>
              </a:rPr>
              <a:t> </a:t>
            </a:r>
            <a:r>
              <a:rPr lang="en-US" sz="2000" dirty="0">
                <a:latin typeface="Palatino Linotype" panose="02040502050505030304" pitchFamily="18" charset="0"/>
              </a:rPr>
              <a:t>of essential amino acids</a:t>
            </a:r>
          </a:p>
          <a:p>
            <a:pPr lvl="1"/>
            <a:r>
              <a:rPr lang="sr-Latn-RS" sz="2000" dirty="0">
                <a:latin typeface="Palatino Linotype" panose="02040502050505030304" pitchFamily="18" charset="0"/>
              </a:rPr>
              <a:t>W</a:t>
            </a:r>
            <a:r>
              <a:rPr lang="en-US" sz="2000" dirty="0" err="1" smtClean="0">
                <a:latin typeface="Palatino Linotype" panose="02040502050505030304" pitchFamily="18" charset="0"/>
              </a:rPr>
              <a:t>ith</a:t>
            </a:r>
            <a:r>
              <a:rPr lang="en-US" sz="2000" dirty="0" smtClean="0">
                <a:latin typeface="Palatino Linotype" panose="02040502050505030304" pitchFamily="18" charset="0"/>
              </a:rPr>
              <a:t> </a:t>
            </a:r>
            <a:r>
              <a:rPr lang="en-US" sz="2000" dirty="0">
                <a:latin typeface="Palatino Linotype" panose="02040502050505030304" pitchFamily="18" charset="0"/>
              </a:rPr>
              <a:t>heart </a:t>
            </a:r>
            <a:r>
              <a:rPr lang="sr-Latn-RS" sz="2000" dirty="0" smtClean="0">
                <a:latin typeface="Palatino Linotype" panose="02040502050505030304" pitchFamily="18" charset="0"/>
              </a:rPr>
              <a:t>/</a:t>
            </a:r>
            <a:r>
              <a:rPr lang="en-US" sz="2000" dirty="0" smtClean="0">
                <a:latin typeface="Palatino Linotype" panose="02040502050505030304" pitchFamily="18" charset="0"/>
              </a:rPr>
              <a:t> </a:t>
            </a:r>
            <a:r>
              <a:rPr lang="en-US" sz="2000" dirty="0">
                <a:latin typeface="Palatino Linotype" panose="02040502050505030304" pitchFamily="18" charset="0"/>
              </a:rPr>
              <a:t>kidney failure: A formula with less fluid</a:t>
            </a:r>
          </a:p>
          <a:p>
            <a:pPr lvl="1"/>
            <a:r>
              <a:rPr lang="sr-Latn-RS" sz="2000" dirty="0">
                <a:latin typeface="Palatino Linotype" panose="02040502050505030304" pitchFamily="18" charset="0"/>
              </a:rPr>
              <a:t>W</a:t>
            </a:r>
            <a:r>
              <a:rPr lang="en-US" sz="2000" dirty="0" err="1" smtClean="0">
                <a:latin typeface="Palatino Linotype" panose="02040502050505030304" pitchFamily="18" charset="0"/>
              </a:rPr>
              <a:t>ith</a:t>
            </a:r>
            <a:r>
              <a:rPr lang="en-US" sz="2000" dirty="0" smtClean="0">
                <a:latin typeface="Palatino Linotype" panose="02040502050505030304" pitchFamily="18" charset="0"/>
              </a:rPr>
              <a:t> </a:t>
            </a:r>
            <a:r>
              <a:rPr lang="en-US" sz="2000" dirty="0">
                <a:latin typeface="Palatino Linotype" panose="02040502050505030304" pitchFamily="18" charset="0"/>
              </a:rPr>
              <a:t>respiratory failure: </a:t>
            </a:r>
            <a:r>
              <a:rPr lang="en-US" sz="2000" dirty="0" smtClean="0">
                <a:latin typeface="Palatino Linotype" panose="02040502050505030304" pitchFamily="18" charset="0"/>
              </a:rPr>
              <a:t>less </a:t>
            </a:r>
            <a:r>
              <a:rPr lang="en-US" sz="2000" dirty="0">
                <a:latin typeface="Palatino Linotype" panose="02040502050505030304" pitchFamily="18" charset="0"/>
              </a:rPr>
              <a:t>carbohydrate and more </a:t>
            </a:r>
            <a:r>
              <a:rPr lang="en-US" sz="2000" dirty="0" smtClean="0">
                <a:latin typeface="Palatino Linotype" panose="02040502050505030304" pitchFamily="18" charset="0"/>
              </a:rPr>
              <a:t>fat</a:t>
            </a:r>
            <a:endParaRPr lang="sr-Latn-RS" sz="2000" dirty="0" smtClean="0">
              <a:latin typeface="Palatino Linotype" panose="02040502050505030304" pitchFamily="18" charset="0"/>
            </a:endParaRPr>
          </a:p>
          <a:p>
            <a:pPr lvl="1"/>
            <a:r>
              <a:rPr lang="sr-Latn-RS" sz="2000" dirty="0">
                <a:latin typeface="Palatino Linotype" panose="02040502050505030304" pitchFamily="18" charset="0"/>
              </a:rPr>
              <a:t>N</a:t>
            </a:r>
            <a:r>
              <a:rPr lang="en-US" sz="2000" dirty="0" err="1" smtClean="0">
                <a:latin typeface="Palatino Linotype" panose="02040502050505030304" pitchFamily="18" charset="0"/>
              </a:rPr>
              <a:t>ewborns</a:t>
            </a:r>
            <a:r>
              <a:rPr lang="en-US" sz="2000" dirty="0">
                <a:latin typeface="Palatino Linotype" panose="02040502050505030304" pitchFamily="18" charset="0"/>
              </a:rPr>
              <a:t>: </a:t>
            </a:r>
            <a:r>
              <a:rPr lang="en-US" sz="2000" dirty="0" smtClean="0">
                <a:latin typeface="Palatino Linotype" panose="02040502050505030304" pitchFamily="18" charset="0"/>
              </a:rPr>
              <a:t>less </a:t>
            </a:r>
            <a:r>
              <a:rPr lang="en-US" sz="2000" dirty="0">
                <a:latin typeface="Palatino Linotype" panose="02040502050505030304" pitchFamily="18" charset="0"/>
              </a:rPr>
              <a:t>sugar</a:t>
            </a:r>
          </a:p>
          <a:p>
            <a:pPr lvl="1"/>
            <a:r>
              <a:rPr lang="sr-Latn-RS" sz="2000" dirty="0">
                <a:latin typeface="Palatino Linotype" panose="02040502050505030304" pitchFamily="18" charset="0"/>
              </a:rPr>
              <a:t>O</a:t>
            </a:r>
            <a:r>
              <a:rPr lang="en-US" sz="2000" dirty="0" err="1" smtClean="0">
                <a:latin typeface="Palatino Linotype" panose="02040502050505030304" pitchFamily="18" charset="0"/>
              </a:rPr>
              <a:t>bese</a:t>
            </a:r>
            <a:r>
              <a:rPr lang="en-US" sz="2000" dirty="0" smtClean="0">
                <a:latin typeface="Palatino Linotype" panose="02040502050505030304" pitchFamily="18" charset="0"/>
              </a:rPr>
              <a:t> </a:t>
            </a:r>
            <a:r>
              <a:rPr lang="en-US" sz="2000" dirty="0">
                <a:latin typeface="Palatino Linotype" panose="02040502050505030304" pitchFamily="18" charset="0"/>
              </a:rPr>
              <a:t>people: </a:t>
            </a:r>
            <a:r>
              <a:rPr lang="en-US" sz="2000" dirty="0" smtClean="0">
                <a:latin typeface="Palatino Linotype" panose="02040502050505030304" pitchFamily="18" charset="0"/>
              </a:rPr>
              <a:t>less </a:t>
            </a:r>
            <a:r>
              <a:rPr lang="en-US" sz="2000" dirty="0">
                <a:latin typeface="Palatino Linotype" panose="02040502050505030304" pitchFamily="18" charset="0"/>
              </a:rPr>
              <a:t>fat</a:t>
            </a:r>
          </a:p>
          <a:p>
            <a:endParaRPr lang="en-US" sz="2400" dirty="0">
              <a:latin typeface="Palatino Linotype" panose="02040502050505030304" pitchFamily="18" charset="0"/>
            </a:endParaRPr>
          </a:p>
        </p:txBody>
      </p:sp>
    </p:spTree>
    <p:extLst>
      <p:ext uri="{BB962C8B-B14F-4D97-AF65-F5344CB8AC3E}">
        <p14:creationId xmlns:p14="http://schemas.microsoft.com/office/powerpoint/2010/main" val="11483067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b="1" dirty="0" smtClean="0">
                <a:latin typeface="Palatino Linotype" panose="02040502050505030304" pitchFamily="18" charset="0"/>
              </a:rPr>
              <a:t>Monitoring of patient</a:t>
            </a:r>
            <a:endParaRPr lang="en-US" sz="3600" b="1" dirty="0">
              <a:latin typeface="Palatino Linotype" panose="02040502050505030304" pitchFamily="18" charset="0"/>
            </a:endParaRPr>
          </a:p>
        </p:txBody>
      </p:sp>
      <p:sp>
        <p:nvSpPr>
          <p:cNvPr id="3" name="Content Placeholder 2"/>
          <p:cNvSpPr>
            <a:spLocks noGrp="1"/>
          </p:cNvSpPr>
          <p:nvPr>
            <p:ph idx="1"/>
          </p:nvPr>
        </p:nvSpPr>
        <p:spPr/>
        <p:txBody>
          <a:bodyPr>
            <a:normAutofit/>
          </a:bodyPr>
          <a:lstStyle/>
          <a:p>
            <a:r>
              <a:rPr lang="en-US" sz="2400" dirty="0">
                <a:latin typeface="Palatino Linotype" panose="02040502050505030304" pitchFamily="18" charset="0"/>
              </a:rPr>
              <a:t>An interdisciplinary nutrition team </a:t>
            </a:r>
            <a:r>
              <a:rPr lang="en-US" sz="2400" dirty="0" smtClean="0">
                <a:latin typeface="Palatino Linotype" panose="02040502050505030304" pitchFamily="18" charset="0"/>
              </a:rPr>
              <a:t>(doctor</a:t>
            </a:r>
            <a:r>
              <a:rPr lang="en-US" sz="2400" dirty="0">
                <a:latin typeface="Palatino Linotype" panose="02040502050505030304" pitchFamily="18" charset="0"/>
              </a:rPr>
              <a:t>, dietitian, </a:t>
            </a:r>
            <a:r>
              <a:rPr lang="en-US" sz="2400" dirty="0" smtClean="0">
                <a:latin typeface="Palatino Linotype" panose="02040502050505030304" pitchFamily="18" charset="0"/>
              </a:rPr>
              <a:t>pharmacist</a:t>
            </a:r>
            <a:r>
              <a:rPr lang="sr-Latn-RS" sz="2400" dirty="0">
                <a:latin typeface="Palatino Linotype" panose="02040502050505030304" pitchFamily="18" charset="0"/>
              </a:rPr>
              <a:t>,</a:t>
            </a:r>
            <a:r>
              <a:rPr lang="en-US" sz="2400" dirty="0" smtClean="0">
                <a:latin typeface="Palatino Linotype" panose="02040502050505030304" pitchFamily="18" charset="0"/>
              </a:rPr>
              <a:t> </a:t>
            </a:r>
            <a:r>
              <a:rPr lang="en-US" sz="2400" dirty="0">
                <a:latin typeface="Palatino Linotype" panose="02040502050505030304" pitchFamily="18" charset="0"/>
              </a:rPr>
              <a:t>nurse), if available, should monitor the person's </a:t>
            </a:r>
            <a:r>
              <a:rPr lang="en-US" sz="2400" dirty="0" smtClean="0">
                <a:latin typeface="Palatino Linotype" panose="02040502050505030304" pitchFamily="18" charset="0"/>
              </a:rPr>
              <a:t>progress.</a:t>
            </a:r>
            <a:endParaRPr lang="sr-Latn-RS" sz="2400" dirty="0">
              <a:latin typeface="Palatino Linotype" panose="02040502050505030304" pitchFamily="18" charset="0"/>
            </a:endParaRPr>
          </a:p>
          <a:p>
            <a:pPr lvl="1"/>
            <a:r>
              <a:rPr lang="en-US" sz="1800" dirty="0" smtClean="0">
                <a:latin typeface="Palatino Linotype" panose="02040502050505030304" pitchFamily="18" charset="0"/>
              </a:rPr>
              <a:t>body weight </a:t>
            </a:r>
            <a:endParaRPr lang="sr-Latn-RS" sz="1800" dirty="0">
              <a:latin typeface="Palatino Linotype" panose="02040502050505030304" pitchFamily="18" charset="0"/>
            </a:endParaRPr>
          </a:p>
          <a:p>
            <a:pPr lvl="1"/>
            <a:r>
              <a:rPr lang="en-US" sz="1800" dirty="0" smtClean="0">
                <a:latin typeface="Palatino Linotype" panose="02040502050505030304" pitchFamily="18" charset="0"/>
              </a:rPr>
              <a:t>complete </a:t>
            </a:r>
            <a:r>
              <a:rPr lang="en-US" sz="1800" dirty="0">
                <a:latin typeface="Palatino Linotype" panose="02040502050505030304" pitchFamily="18" charset="0"/>
              </a:rPr>
              <a:t>blood </a:t>
            </a:r>
            <a:r>
              <a:rPr lang="en-US" sz="1800" dirty="0" smtClean="0">
                <a:latin typeface="Palatino Linotype" panose="02040502050505030304" pitchFamily="18" charset="0"/>
              </a:rPr>
              <a:t>count</a:t>
            </a:r>
            <a:endParaRPr lang="sr-Latn-RS" sz="1800" dirty="0">
              <a:latin typeface="Palatino Linotype" panose="02040502050505030304" pitchFamily="18" charset="0"/>
            </a:endParaRPr>
          </a:p>
          <a:p>
            <a:pPr lvl="1"/>
            <a:r>
              <a:rPr lang="en-US" sz="1800" dirty="0" smtClean="0">
                <a:latin typeface="Palatino Linotype" panose="02040502050505030304" pitchFamily="18" charset="0"/>
              </a:rPr>
              <a:t>electrolytes, </a:t>
            </a:r>
            <a:endParaRPr lang="sr-Latn-RS" sz="1800" dirty="0" smtClean="0">
              <a:latin typeface="Palatino Linotype" panose="02040502050505030304" pitchFamily="18" charset="0"/>
            </a:endParaRPr>
          </a:p>
          <a:p>
            <a:pPr lvl="1"/>
            <a:r>
              <a:rPr lang="en-US" sz="1800" dirty="0" smtClean="0">
                <a:latin typeface="Palatino Linotype" panose="02040502050505030304" pitchFamily="18" charset="0"/>
              </a:rPr>
              <a:t>blood sugar</a:t>
            </a:r>
            <a:endParaRPr lang="sr-Latn-RS" sz="1800" dirty="0" smtClean="0">
              <a:latin typeface="Palatino Linotype" panose="02040502050505030304" pitchFamily="18" charset="0"/>
            </a:endParaRPr>
          </a:p>
          <a:p>
            <a:pPr lvl="1"/>
            <a:r>
              <a:rPr lang="sr-Latn-RS" sz="1800" dirty="0">
                <a:latin typeface="Palatino Linotype" panose="02040502050505030304" pitchFamily="18" charset="0"/>
              </a:rPr>
              <a:t>u</a:t>
            </a:r>
            <a:r>
              <a:rPr lang="en-US" sz="1800" dirty="0" smtClean="0">
                <a:latin typeface="Palatino Linotype" panose="02040502050505030304" pitchFamily="18" charset="0"/>
              </a:rPr>
              <a:t>rea</a:t>
            </a:r>
            <a:endParaRPr lang="sr-Latn-RS" sz="1800" dirty="0" smtClean="0">
              <a:latin typeface="Palatino Linotype" panose="02040502050505030304" pitchFamily="18" charset="0"/>
            </a:endParaRPr>
          </a:p>
          <a:p>
            <a:pPr lvl="1"/>
            <a:r>
              <a:rPr lang="en-US" sz="1800" dirty="0" smtClean="0">
                <a:latin typeface="Palatino Linotype" panose="02040502050505030304" pitchFamily="18" charset="0"/>
              </a:rPr>
              <a:t>protein </a:t>
            </a:r>
            <a:r>
              <a:rPr lang="en-US" sz="1800" dirty="0">
                <a:latin typeface="Palatino Linotype" panose="02040502050505030304" pitchFamily="18" charset="0"/>
              </a:rPr>
              <a:t>levels and liver </a:t>
            </a:r>
            <a:r>
              <a:rPr lang="en-US" sz="1800" dirty="0" smtClean="0">
                <a:latin typeface="Palatino Linotype" panose="02040502050505030304" pitchFamily="18" charset="0"/>
              </a:rPr>
              <a:t>function</a:t>
            </a:r>
            <a:endParaRPr lang="sr-Latn-RS" sz="1800" dirty="0" smtClean="0">
              <a:latin typeface="Palatino Linotype" panose="02040502050505030304" pitchFamily="18" charset="0"/>
            </a:endParaRPr>
          </a:p>
          <a:p>
            <a:pPr lvl="1"/>
            <a:r>
              <a:rPr lang="en-US" sz="1800" dirty="0" smtClean="0">
                <a:latin typeface="Palatino Linotype" panose="02040502050505030304" pitchFamily="18" charset="0"/>
              </a:rPr>
              <a:t>keep </a:t>
            </a:r>
            <a:r>
              <a:rPr lang="en-US" sz="1800" dirty="0">
                <a:latin typeface="Palatino Linotype" panose="02040502050505030304" pitchFamily="18" charset="0"/>
              </a:rPr>
              <a:t>track of how much fluid the person is getting and how much urine is excreted. </a:t>
            </a:r>
            <a:endParaRPr lang="sr-Latn-RS" sz="1800" dirty="0" smtClean="0">
              <a:latin typeface="Palatino Linotype" panose="02040502050505030304" pitchFamily="18" charset="0"/>
            </a:endParaRPr>
          </a:p>
          <a:p>
            <a:pPr lvl="1"/>
            <a:r>
              <a:rPr lang="en-US" sz="1800" dirty="0" smtClean="0">
                <a:latin typeface="Palatino Linotype" panose="02040502050505030304" pitchFamily="18" charset="0"/>
              </a:rPr>
              <a:t>complete </a:t>
            </a:r>
            <a:r>
              <a:rPr lang="en-US" sz="1800" dirty="0">
                <a:latin typeface="Palatino Linotype" panose="02040502050505030304" pitchFamily="18" charset="0"/>
              </a:rPr>
              <a:t>nutritional </a:t>
            </a:r>
            <a:r>
              <a:rPr lang="en-US" sz="1800" dirty="0" smtClean="0">
                <a:latin typeface="Palatino Linotype" panose="02040502050505030304" pitchFamily="18" charset="0"/>
              </a:rPr>
              <a:t>assessment</a:t>
            </a:r>
            <a:r>
              <a:rPr lang="sr-Latn-RS" sz="1800" dirty="0" smtClean="0">
                <a:latin typeface="Palatino Linotype" panose="02040502050505030304" pitchFamily="18" charset="0"/>
              </a:rPr>
              <a:t> (</a:t>
            </a:r>
            <a:r>
              <a:rPr lang="en-US" sz="1800" dirty="0" smtClean="0">
                <a:latin typeface="Palatino Linotype" panose="02040502050505030304" pitchFamily="18" charset="0"/>
              </a:rPr>
              <a:t>BMI</a:t>
            </a:r>
            <a:r>
              <a:rPr lang="sr-Latn-RS" sz="1800" dirty="0">
                <a:latin typeface="Palatino Linotype" panose="02040502050505030304" pitchFamily="18" charset="0"/>
              </a:rPr>
              <a:t> </a:t>
            </a:r>
            <a:r>
              <a:rPr lang="sr-Latn-RS" sz="1800" dirty="0" smtClean="0">
                <a:latin typeface="Palatino Linotype" panose="02040502050505030304" pitchFamily="18" charset="0"/>
              </a:rPr>
              <a:t>and </a:t>
            </a:r>
            <a:r>
              <a:rPr lang="en-US" sz="1800" dirty="0" smtClean="0">
                <a:latin typeface="Palatino Linotype" panose="02040502050505030304" pitchFamily="18" charset="0"/>
              </a:rPr>
              <a:t>body composition </a:t>
            </a:r>
            <a:r>
              <a:rPr lang="en-US" sz="1800" dirty="0">
                <a:latin typeface="Palatino Linotype" panose="02040502050505030304" pitchFamily="18" charset="0"/>
              </a:rPr>
              <a:t>is done every 2 </a:t>
            </a:r>
            <a:r>
              <a:rPr lang="en-US" sz="1800" dirty="0" smtClean="0">
                <a:latin typeface="Palatino Linotype" panose="02040502050505030304" pitchFamily="18" charset="0"/>
              </a:rPr>
              <a:t>weeks</a:t>
            </a:r>
            <a:r>
              <a:rPr lang="sr-Latn-RS" sz="1800" dirty="0" smtClean="0">
                <a:latin typeface="Palatino Linotype" panose="02040502050505030304" pitchFamily="18" charset="0"/>
              </a:rPr>
              <a:t>)</a:t>
            </a:r>
            <a:r>
              <a:rPr lang="en-US" sz="1800" dirty="0" smtClean="0">
                <a:latin typeface="Palatino Linotype" panose="02040502050505030304" pitchFamily="18" charset="0"/>
              </a:rPr>
              <a:t>.</a:t>
            </a:r>
            <a:endParaRPr lang="en-US" sz="1800" dirty="0">
              <a:latin typeface="Palatino Linotype" panose="02040502050505030304" pitchFamily="18" charset="0"/>
            </a:endParaRPr>
          </a:p>
          <a:p>
            <a:endParaRPr lang="en-US" sz="1800" dirty="0"/>
          </a:p>
        </p:txBody>
      </p:sp>
    </p:spTree>
    <p:extLst>
      <p:ext uri="{BB962C8B-B14F-4D97-AF65-F5344CB8AC3E}">
        <p14:creationId xmlns:p14="http://schemas.microsoft.com/office/powerpoint/2010/main" val="116625146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11125"/>
            <a:ext cx="11372849" cy="1325563"/>
          </a:xfrm>
        </p:spPr>
        <p:txBody>
          <a:bodyPr>
            <a:normAutofit/>
          </a:bodyPr>
          <a:lstStyle/>
          <a:p>
            <a:r>
              <a:rPr lang="sr-Latn-RS" sz="3300" b="1" dirty="0" smtClean="0">
                <a:latin typeface="Palatino Linotype" panose="02040502050505030304" pitchFamily="18" charset="0"/>
              </a:rPr>
              <a:t>COMPLICATION DURING PARENTERAL NUTRITION</a:t>
            </a:r>
            <a:endParaRPr lang="en-US" sz="3300" b="1" dirty="0">
              <a:latin typeface="Palatino Linotype" panose="02040502050505030304" pitchFamily="18" charset="0"/>
            </a:endParaRPr>
          </a:p>
        </p:txBody>
      </p:sp>
      <p:sp>
        <p:nvSpPr>
          <p:cNvPr id="3" name="Content Placeholder 2"/>
          <p:cNvSpPr>
            <a:spLocks noGrp="1"/>
          </p:cNvSpPr>
          <p:nvPr>
            <p:ph idx="1"/>
          </p:nvPr>
        </p:nvSpPr>
        <p:spPr>
          <a:xfrm>
            <a:off x="742949" y="1143000"/>
            <a:ext cx="11239500" cy="5524500"/>
          </a:xfrm>
        </p:spPr>
        <p:txBody>
          <a:bodyPr>
            <a:noAutofit/>
          </a:bodyPr>
          <a:lstStyle/>
          <a:p>
            <a:r>
              <a:rPr lang="en-US" sz="1800" b="1" dirty="0">
                <a:latin typeface="Palatino Linotype" panose="02040502050505030304" pitchFamily="18" charset="0"/>
              </a:rPr>
              <a:t>Injury during insertion of the catheter</a:t>
            </a:r>
            <a:r>
              <a:rPr lang="en-US" sz="1800" dirty="0">
                <a:latin typeface="Palatino Linotype" panose="02040502050505030304" pitchFamily="18" charset="0"/>
              </a:rPr>
              <a:t> </a:t>
            </a:r>
            <a:r>
              <a:rPr lang="sr-Latn-RS" sz="1800" dirty="0" smtClean="0">
                <a:latin typeface="Palatino Linotype" panose="02040502050505030304" pitchFamily="18" charset="0"/>
              </a:rPr>
              <a:t>(</a:t>
            </a:r>
            <a:r>
              <a:rPr lang="en-US" sz="1800" dirty="0" smtClean="0">
                <a:latin typeface="Palatino Linotype" panose="02040502050505030304" pitchFamily="18" charset="0"/>
              </a:rPr>
              <a:t>a </a:t>
            </a:r>
            <a:r>
              <a:rPr lang="en-US" sz="1800" dirty="0">
                <a:latin typeface="Palatino Linotype" panose="02040502050505030304" pitchFamily="18" charset="0"/>
              </a:rPr>
              <a:t>blood vessel, nerve, or lung may be </a:t>
            </a:r>
            <a:r>
              <a:rPr lang="en-US" sz="1800" dirty="0" smtClean="0">
                <a:latin typeface="Palatino Linotype" panose="02040502050505030304" pitchFamily="18" charset="0"/>
              </a:rPr>
              <a:t>injured</a:t>
            </a:r>
            <a:r>
              <a:rPr lang="sr-Latn-RS" sz="1800" dirty="0" smtClean="0">
                <a:latin typeface="Palatino Linotype" panose="02040502050505030304" pitchFamily="18" charset="0"/>
              </a:rPr>
              <a:t>).</a:t>
            </a:r>
            <a:endParaRPr lang="sr-Latn-RS" sz="1800" dirty="0">
              <a:latin typeface="Palatino Linotype" panose="02040502050505030304" pitchFamily="18" charset="0"/>
            </a:endParaRPr>
          </a:p>
          <a:p>
            <a:r>
              <a:rPr lang="en-US" sz="1800" b="1" dirty="0" smtClean="0">
                <a:latin typeface="Palatino Linotype" panose="02040502050505030304" pitchFamily="18" charset="0"/>
              </a:rPr>
              <a:t>Infections</a:t>
            </a:r>
            <a:r>
              <a:rPr lang="en-US" sz="1800" dirty="0">
                <a:latin typeface="Palatino Linotype" panose="02040502050505030304" pitchFamily="18" charset="0"/>
              </a:rPr>
              <a:t> are more likely when an incision is made in the </a:t>
            </a:r>
            <a:r>
              <a:rPr lang="en-US" sz="1800" dirty="0" smtClean="0">
                <a:latin typeface="Palatino Linotype" panose="02040502050505030304" pitchFamily="18" charset="0"/>
              </a:rPr>
              <a:t>skin</a:t>
            </a:r>
            <a:r>
              <a:rPr lang="sr-Latn-RS" sz="1800" dirty="0" smtClean="0">
                <a:latin typeface="Palatino Linotype" panose="02040502050505030304" pitchFamily="18" charset="0"/>
              </a:rPr>
              <a:t>.</a:t>
            </a:r>
          </a:p>
          <a:p>
            <a:r>
              <a:rPr lang="en-US" sz="1800" dirty="0" smtClean="0">
                <a:latin typeface="Palatino Linotype" panose="02040502050505030304" pitchFamily="18" charset="0"/>
              </a:rPr>
              <a:t>A</a:t>
            </a:r>
            <a:r>
              <a:rPr lang="en-US" sz="1800" dirty="0">
                <a:latin typeface="Palatino Linotype" panose="02040502050505030304" pitchFamily="18" charset="0"/>
              </a:rPr>
              <a:t> </a:t>
            </a:r>
            <a:r>
              <a:rPr lang="en-US" sz="1800" b="1" dirty="0">
                <a:latin typeface="Palatino Linotype" panose="02040502050505030304" pitchFamily="18" charset="0"/>
              </a:rPr>
              <a:t>blood clot</a:t>
            </a:r>
            <a:r>
              <a:rPr lang="en-US" sz="1800" dirty="0">
                <a:latin typeface="Palatino Linotype" panose="02040502050505030304" pitchFamily="18" charset="0"/>
              </a:rPr>
              <a:t> sometimes forms in the vein that the catheter is in.</a:t>
            </a:r>
          </a:p>
          <a:p>
            <a:r>
              <a:rPr lang="en-US" sz="1800" b="1" dirty="0">
                <a:latin typeface="Palatino Linotype" panose="02040502050505030304" pitchFamily="18" charset="0"/>
              </a:rPr>
              <a:t>Nutritional imbalances and </a:t>
            </a:r>
            <a:r>
              <a:rPr lang="en-US" sz="1800" b="1" dirty="0" smtClean="0">
                <a:latin typeface="Palatino Linotype" panose="02040502050505030304" pitchFamily="18" charset="0"/>
              </a:rPr>
              <a:t>deficiencies</a:t>
            </a:r>
            <a:r>
              <a:rPr lang="sr-Latn-RS" sz="1800" dirty="0">
                <a:latin typeface="Palatino Linotype" panose="02040502050505030304" pitchFamily="18" charset="0"/>
              </a:rPr>
              <a:t>:</a:t>
            </a:r>
            <a:r>
              <a:rPr lang="en-US" sz="1800" dirty="0" smtClean="0">
                <a:latin typeface="Palatino Linotype" panose="02040502050505030304" pitchFamily="18" charset="0"/>
              </a:rPr>
              <a:t> </a:t>
            </a:r>
            <a:r>
              <a:rPr lang="sr-Latn-RS" sz="1800" dirty="0" smtClean="0">
                <a:latin typeface="Palatino Linotype" panose="02040502050505030304" pitchFamily="18" charset="0"/>
              </a:rPr>
              <a:t>Hypo– or hyper glycemia </a:t>
            </a:r>
            <a:r>
              <a:rPr lang="en-US" sz="1800" dirty="0" smtClean="0">
                <a:latin typeface="Palatino Linotype" panose="02040502050505030304" pitchFamily="18" charset="0"/>
              </a:rPr>
              <a:t>are </a:t>
            </a:r>
            <a:r>
              <a:rPr lang="en-US" sz="1800" dirty="0">
                <a:latin typeface="Palatino Linotype" panose="02040502050505030304" pitchFamily="18" charset="0"/>
              </a:rPr>
              <a:t>relatively common. Rarely, deficiencies of certain vitamins and minerals occur. </a:t>
            </a:r>
            <a:endParaRPr lang="sr-Latn-RS" sz="1800" dirty="0" smtClean="0">
              <a:latin typeface="Palatino Linotype" panose="02040502050505030304" pitchFamily="18" charset="0"/>
            </a:endParaRPr>
          </a:p>
          <a:p>
            <a:r>
              <a:rPr lang="en-US" sz="1800" b="1" dirty="0" smtClean="0">
                <a:latin typeface="Palatino Linotype" panose="02040502050505030304" pitchFamily="18" charset="0"/>
              </a:rPr>
              <a:t>Too </a:t>
            </a:r>
            <a:r>
              <a:rPr lang="en-US" sz="1800" b="1" dirty="0">
                <a:latin typeface="Palatino Linotype" panose="02040502050505030304" pitchFamily="18" charset="0"/>
              </a:rPr>
              <a:t>much </a:t>
            </a:r>
            <a:r>
              <a:rPr lang="en-US" sz="1800" b="1" dirty="0" smtClean="0">
                <a:latin typeface="Palatino Linotype" panose="02040502050505030304" pitchFamily="18" charset="0"/>
              </a:rPr>
              <a:t>water </a:t>
            </a:r>
            <a:r>
              <a:rPr lang="en-US" sz="1800" b="1" dirty="0">
                <a:latin typeface="Palatino Linotype" panose="02040502050505030304" pitchFamily="18" charset="0"/>
              </a:rPr>
              <a:t>or too little water</a:t>
            </a:r>
            <a:r>
              <a:rPr lang="en-US" sz="1800" dirty="0">
                <a:latin typeface="Palatino Linotype" panose="02040502050505030304" pitchFamily="18" charset="0"/>
              </a:rPr>
              <a:t> may be given. </a:t>
            </a:r>
          </a:p>
          <a:p>
            <a:r>
              <a:rPr lang="en-US" sz="1800" b="1" dirty="0">
                <a:latin typeface="Palatino Linotype" panose="02040502050505030304" pitchFamily="18" charset="0"/>
              </a:rPr>
              <a:t>Problems due to </a:t>
            </a:r>
            <a:r>
              <a:rPr lang="en-US" sz="1800" b="1" dirty="0" smtClean="0">
                <a:latin typeface="Palatino Linotype" panose="02040502050505030304" pitchFamily="18" charset="0"/>
              </a:rPr>
              <a:t>more </a:t>
            </a:r>
            <a:r>
              <a:rPr lang="en-US" sz="1800" b="1" dirty="0">
                <a:latin typeface="Palatino Linotype" panose="02040502050505030304" pitchFamily="18" charset="0"/>
              </a:rPr>
              <a:t>fat</a:t>
            </a:r>
            <a:r>
              <a:rPr lang="en-US" sz="1800" dirty="0">
                <a:latin typeface="Palatino Linotype" panose="02040502050505030304" pitchFamily="18" charset="0"/>
              </a:rPr>
              <a:t> </a:t>
            </a:r>
            <a:r>
              <a:rPr lang="en-US" sz="1800" b="1" dirty="0">
                <a:latin typeface="Palatino Linotype" panose="02040502050505030304" pitchFamily="18" charset="0"/>
              </a:rPr>
              <a:t>and </a:t>
            </a:r>
            <a:r>
              <a:rPr lang="en-US" sz="1800" b="1" dirty="0" err="1" smtClean="0">
                <a:latin typeface="Palatino Linotype" panose="02040502050505030304" pitchFamily="18" charset="0"/>
              </a:rPr>
              <a:t>fewe</a:t>
            </a:r>
            <a:r>
              <a:rPr lang="sr-Latn-RS" sz="1800" b="1" dirty="0" smtClean="0">
                <a:latin typeface="Palatino Linotype" panose="02040502050505030304" pitchFamily="18" charset="0"/>
              </a:rPr>
              <a:t>r </a:t>
            </a:r>
            <a:r>
              <a:rPr lang="en-US" sz="1800" b="1" dirty="0">
                <a:latin typeface="Palatino Linotype" panose="02040502050505030304" pitchFamily="18" charset="0"/>
              </a:rPr>
              <a:t>carbohydrates </a:t>
            </a:r>
            <a:r>
              <a:rPr lang="en-US" sz="1800" dirty="0" smtClean="0">
                <a:latin typeface="Palatino Linotype" panose="02040502050505030304" pitchFamily="18" charset="0"/>
              </a:rPr>
              <a:t>(lipid emulsions)</a:t>
            </a:r>
            <a:r>
              <a:rPr lang="sr-Latn-RS" sz="1800" dirty="0" smtClean="0">
                <a:latin typeface="Palatino Linotype" panose="02040502050505030304" pitchFamily="18" charset="0"/>
              </a:rPr>
              <a:t>: </a:t>
            </a:r>
            <a:r>
              <a:rPr lang="en-US" sz="1800" dirty="0" smtClean="0">
                <a:latin typeface="Palatino Linotype" panose="02040502050505030304" pitchFamily="18" charset="0"/>
              </a:rPr>
              <a:t>difficulty </a:t>
            </a:r>
            <a:r>
              <a:rPr lang="en-US" sz="1800" dirty="0">
                <a:latin typeface="Palatino Linotype" panose="02040502050505030304" pitchFamily="18" charset="0"/>
              </a:rPr>
              <a:t>breathing, allergic reactions, nausea, headache, back pain, sweating, and dizziness. </a:t>
            </a:r>
            <a:endParaRPr lang="sr-Latn-RS" sz="1800" dirty="0" smtClean="0">
              <a:latin typeface="Palatino Linotype" panose="02040502050505030304" pitchFamily="18" charset="0"/>
            </a:endParaRPr>
          </a:p>
          <a:p>
            <a:r>
              <a:rPr lang="en-US" sz="1800" b="1" dirty="0">
                <a:latin typeface="Palatino Linotype" panose="02040502050505030304" pitchFamily="18" charset="0"/>
              </a:rPr>
              <a:t>Liver problems</a:t>
            </a:r>
            <a:r>
              <a:rPr lang="en-US" sz="1800" dirty="0">
                <a:latin typeface="Palatino Linotype" panose="02040502050505030304" pitchFamily="18" charset="0"/>
              </a:rPr>
              <a:t> are most common among infants, particularly premature ones. If the liver is </a:t>
            </a:r>
            <a:r>
              <a:rPr lang="en-US" sz="1800" dirty="0" smtClean="0">
                <a:latin typeface="Palatino Linotype" panose="02040502050505030304" pitchFamily="18" charset="0"/>
              </a:rPr>
              <a:t>enlarged, </a:t>
            </a:r>
            <a:r>
              <a:rPr lang="en-US" sz="1800" dirty="0">
                <a:latin typeface="Palatino Linotype" panose="02040502050505030304" pitchFamily="18" charset="0"/>
              </a:rPr>
              <a:t>the amount of carbohydrate is </a:t>
            </a:r>
            <a:r>
              <a:rPr lang="en-US" sz="1800" dirty="0" smtClean="0">
                <a:latin typeface="Palatino Linotype" panose="02040502050505030304" pitchFamily="18" charset="0"/>
              </a:rPr>
              <a:t>reduced</a:t>
            </a:r>
            <a:r>
              <a:rPr lang="sr-Latn-RS" sz="1800" dirty="0" smtClean="0">
                <a:latin typeface="Palatino Linotype" panose="02040502050505030304" pitchFamily="18" charset="0"/>
              </a:rPr>
              <a:t>, </a:t>
            </a:r>
            <a:r>
              <a:rPr lang="sr-Latn-RS" sz="1800" dirty="0">
                <a:latin typeface="Palatino Linotype" panose="02040502050505030304" pitchFamily="18" charset="0"/>
              </a:rPr>
              <a:t>i</a:t>
            </a:r>
            <a:r>
              <a:rPr lang="en-US" sz="1800" dirty="0" smtClean="0">
                <a:latin typeface="Palatino Linotype" panose="02040502050505030304" pitchFamily="18" charset="0"/>
              </a:rPr>
              <a:t>f </a:t>
            </a:r>
            <a:r>
              <a:rPr lang="en-US" sz="1800" dirty="0">
                <a:latin typeface="Palatino Linotype" panose="02040502050505030304" pitchFamily="18" charset="0"/>
              </a:rPr>
              <a:t>liver problems develop in infants, ammonia may accumulate in the blood</a:t>
            </a:r>
            <a:r>
              <a:rPr lang="sr-Latn-RS" sz="1800" dirty="0">
                <a:latin typeface="Palatino Linotype" panose="02040502050505030304" pitchFamily="18" charset="0"/>
              </a:rPr>
              <a:t> (</a:t>
            </a:r>
            <a:r>
              <a:rPr lang="en-US" sz="1800" dirty="0">
                <a:latin typeface="Palatino Linotype" panose="02040502050505030304" pitchFamily="18" charset="0"/>
              </a:rPr>
              <a:t>symptoms</a:t>
            </a:r>
            <a:r>
              <a:rPr lang="sr-Latn-RS" sz="1800" dirty="0">
                <a:latin typeface="Palatino Linotype" panose="02040502050505030304" pitchFamily="18" charset="0"/>
              </a:rPr>
              <a:t>: </a:t>
            </a:r>
            <a:r>
              <a:rPr lang="en-US" sz="1800" dirty="0">
                <a:latin typeface="Palatino Linotype" panose="02040502050505030304" pitchFamily="18" charset="0"/>
              </a:rPr>
              <a:t>sluggishness, seizures, and twitches in muscles</a:t>
            </a:r>
            <a:r>
              <a:rPr lang="sr-Latn-RS" sz="1800" dirty="0">
                <a:latin typeface="Palatino Linotype" panose="02040502050505030304" pitchFamily="18" charset="0"/>
              </a:rPr>
              <a:t>)</a:t>
            </a:r>
            <a:r>
              <a:rPr lang="en-US" sz="1800" dirty="0">
                <a:latin typeface="Palatino Linotype" panose="02040502050505030304" pitchFamily="18" charset="0"/>
              </a:rPr>
              <a:t>. Giving the infant an amino acid (arginine) supplement can correct this problem.</a:t>
            </a:r>
          </a:p>
          <a:p>
            <a:r>
              <a:rPr lang="en-US" sz="1800" b="1" dirty="0">
                <a:latin typeface="Palatino Linotype" panose="02040502050505030304" pitchFamily="18" charset="0"/>
              </a:rPr>
              <a:t>Bone density</a:t>
            </a:r>
            <a:r>
              <a:rPr lang="en-US" sz="1800" dirty="0">
                <a:latin typeface="Palatino Linotype" panose="02040502050505030304" pitchFamily="18" charset="0"/>
              </a:rPr>
              <a:t> may decrease if </a:t>
            </a:r>
            <a:r>
              <a:rPr lang="sr-Latn-RS" sz="1800" dirty="0" smtClean="0">
                <a:latin typeface="Palatino Linotype" panose="02040502050505030304" pitchFamily="18" charset="0"/>
              </a:rPr>
              <a:t>iv</a:t>
            </a:r>
            <a:r>
              <a:rPr lang="en-US" sz="1800" dirty="0" smtClean="0">
                <a:latin typeface="Palatino Linotype" panose="02040502050505030304" pitchFamily="18" charset="0"/>
              </a:rPr>
              <a:t> </a:t>
            </a:r>
            <a:r>
              <a:rPr lang="en-US" sz="1800" dirty="0">
                <a:latin typeface="Palatino Linotype" panose="02040502050505030304" pitchFamily="18" charset="0"/>
              </a:rPr>
              <a:t>feeding lasts more than 3 </a:t>
            </a:r>
            <a:r>
              <a:rPr lang="en-US" sz="1800" dirty="0" smtClean="0">
                <a:latin typeface="Palatino Linotype" panose="02040502050505030304" pitchFamily="18" charset="0"/>
              </a:rPr>
              <a:t>months</a:t>
            </a:r>
            <a:r>
              <a:rPr lang="sr-Latn-RS" sz="1800" dirty="0" smtClean="0">
                <a:latin typeface="Palatino Linotype" panose="02040502050505030304" pitchFamily="18" charset="0"/>
              </a:rPr>
              <a:t> (</a:t>
            </a:r>
            <a:r>
              <a:rPr lang="sr-Latn-RS" sz="1800" dirty="0">
                <a:latin typeface="Palatino Linotype" panose="02040502050505030304" pitchFamily="18" charset="0"/>
              </a:rPr>
              <a:t>o</a:t>
            </a:r>
            <a:r>
              <a:rPr lang="en-US" sz="1800" dirty="0" err="1" smtClean="0">
                <a:latin typeface="Palatino Linotype" panose="02040502050505030304" pitchFamily="18" charset="0"/>
              </a:rPr>
              <a:t>steoporosis</a:t>
            </a:r>
            <a:r>
              <a:rPr lang="en-US" sz="1800" dirty="0">
                <a:latin typeface="Palatino Linotype" panose="02040502050505030304" pitchFamily="18" charset="0"/>
              </a:rPr>
              <a:t> or </a:t>
            </a:r>
            <a:r>
              <a:rPr lang="en-US" sz="1800" dirty="0" err="1" smtClean="0">
                <a:latin typeface="Palatino Linotype" panose="02040502050505030304" pitchFamily="18" charset="0"/>
              </a:rPr>
              <a:t>osteomalacia</a:t>
            </a:r>
            <a:r>
              <a:rPr lang="sr-Latn-RS" sz="1800" dirty="0" smtClean="0">
                <a:latin typeface="Palatino Linotype" panose="02040502050505030304" pitchFamily="18" charset="0"/>
              </a:rPr>
              <a:t>). </a:t>
            </a:r>
          </a:p>
          <a:p>
            <a:r>
              <a:rPr lang="en-US" sz="1800" b="1" dirty="0" smtClean="0">
                <a:latin typeface="Palatino Linotype" panose="02040502050505030304" pitchFamily="18" charset="0"/>
              </a:rPr>
              <a:t>Gallbladder </a:t>
            </a:r>
            <a:r>
              <a:rPr lang="en-US" sz="1800" b="1" dirty="0">
                <a:latin typeface="Palatino Linotype" panose="02040502050505030304" pitchFamily="18" charset="0"/>
              </a:rPr>
              <a:t>problems</a:t>
            </a:r>
            <a:r>
              <a:rPr lang="en-US" sz="1800" dirty="0">
                <a:latin typeface="Palatino Linotype" panose="02040502050505030304" pitchFamily="18" charset="0"/>
              </a:rPr>
              <a:t> </a:t>
            </a:r>
            <a:r>
              <a:rPr lang="sr-Latn-RS" sz="1800" dirty="0" smtClean="0">
                <a:latin typeface="Palatino Linotype" panose="02040502050505030304" pitchFamily="18" charset="0"/>
              </a:rPr>
              <a:t>- i</a:t>
            </a:r>
            <a:r>
              <a:rPr lang="en-US" sz="1800" dirty="0" err="1" smtClean="0">
                <a:latin typeface="Palatino Linotype" panose="02040502050505030304" pitchFamily="18" charset="0"/>
              </a:rPr>
              <a:t>ncreasing</a:t>
            </a:r>
            <a:r>
              <a:rPr lang="en-US" sz="1800" dirty="0" smtClean="0">
                <a:latin typeface="Palatino Linotype" panose="02040502050505030304" pitchFamily="18" charset="0"/>
              </a:rPr>
              <a:t> </a:t>
            </a:r>
            <a:r>
              <a:rPr lang="en-US" sz="1800" dirty="0">
                <a:latin typeface="Palatino Linotype" panose="02040502050505030304" pitchFamily="18" charset="0"/>
              </a:rPr>
              <a:t>the amount of fat in the formula and not giving sugar for several hours a day can stimulate contractions in the </a:t>
            </a:r>
            <a:r>
              <a:rPr lang="en-US" sz="1800" dirty="0" smtClean="0">
                <a:latin typeface="Palatino Linotype" panose="02040502050505030304" pitchFamily="18" charset="0"/>
              </a:rPr>
              <a:t>gallbladder</a:t>
            </a:r>
            <a:r>
              <a:rPr lang="sr-Latn-RS" sz="1800" dirty="0" smtClean="0">
                <a:latin typeface="Palatino Linotype" panose="02040502050505030304" pitchFamily="18" charset="0"/>
              </a:rPr>
              <a:t>.</a:t>
            </a:r>
            <a:endParaRPr lang="en-US" sz="1800" dirty="0">
              <a:latin typeface="Palatino Linotype" panose="02040502050505030304" pitchFamily="18" charset="0"/>
            </a:endParaRPr>
          </a:p>
        </p:txBody>
      </p:sp>
    </p:spTree>
    <p:extLst>
      <p:ext uri="{BB962C8B-B14F-4D97-AF65-F5344CB8AC3E}">
        <p14:creationId xmlns:p14="http://schemas.microsoft.com/office/powerpoint/2010/main" val="8703355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7982" y="365125"/>
            <a:ext cx="9915525" cy="1325563"/>
          </a:xfrm>
        </p:spPr>
        <p:txBody>
          <a:bodyPr>
            <a:normAutofit/>
          </a:bodyPr>
          <a:lstStyle/>
          <a:p>
            <a:r>
              <a:rPr lang="sr-Latn-RS" sz="3600" b="1" dirty="0" smtClean="0">
                <a:latin typeface="Palatino Linotype" panose="02040502050505030304" pitchFamily="18" charset="0"/>
              </a:rPr>
              <a:t>GUIDELINES FOR ADMINISTRATION PN</a:t>
            </a:r>
            <a:endParaRPr lang="en-US" sz="3600" b="1" dirty="0">
              <a:latin typeface="Palatino Linotype" panose="02040502050505030304" pitchFamily="18" charset="0"/>
            </a:endParaRPr>
          </a:p>
        </p:txBody>
      </p:sp>
      <p:pic>
        <p:nvPicPr>
          <p:cNvPr id="4" name="Content Placeholder 3"/>
          <p:cNvPicPr>
            <a:picLocks noGrp="1" noChangeAspect="1"/>
          </p:cNvPicPr>
          <p:nvPr>
            <p:ph idx="1"/>
          </p:nvPr>
        </p:nvPicPr>
        <p:blipFill rotWithShape="1">
          <a:blip r:embed="rId2"/>
          <a:srcRect l="12480" t="34487" r="39166" b="24188"/>
          <a:stretch/>
        </p:blipFill>
        <p:spPr>
          <a:xfrm>
            <a:off x="1270139" y="1690688"/>
            <a:ext cx="9723368" cy="467428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8601484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7982" y="365125"/>
            <a:ext cx="9915525" cy="1325563"/>
          </a:xfrm>
        </p:spPr>
        <p:txBody>
          <a:bodyPr>
            <a:normAutofit/>
          </a:bodyPr>
          <a:lstStyle/>
          <a:p>
            <a:r>
              <a:rPr lang="sr-Latn-RS" sz="3600" b="1" dirty="0" smtClean="0">
                <a:latin typeface="Palatino Linotype" panose="02040502050505030304" pitchFamily="18" charset="0"/>
              </a:rPr>
              <a:t>GUIDELINES FOR ADMINISTRATION PN</a:t>
            </a:r>
            <a:endParaRPr lang="en-US" sz="3600" b="1" dirty="0">
              <a:latin typeface="Palatino Linotype" panose="02040502050505030304" pitchFamily="18" charset="0"/>
            </a:endParaRPr>
          </a:p>
        </p:txBody>
      </p:sp>
      <p:pic>
        <p:nvPicPr>
          <p:cNvPr id="5" name="Content Placeholder 4"/>
          <p:cNvPicPr>
            <a:picLocks noGrp="1" noChangeAspect="1"/>
          </p:cNvPicPr>
          <p:nvPr>
            <p:ph idx="1"/>
          </p:nvPr>
        </p:nvPicPr>
        <p:blipFill rotWithShape="1">
          <a:blip r:embed="rId2"/>
          <a:srcRect l="12322" t="34441" r="38918" b="25501"/>
          <a:stretch/>
        </p:blipFill>
        <p:spPr>
          <a:xfrm>
            <a:off x="1088990" y="1690688"/>
            <a:ext cx="9893508" cy="45720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1952192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b="1" dirty="0" smtClean="0">
                <a:latin typeface="Palatino Linotype" panose="02040502050505030304" pitchFamily="18" charset="0"/>
              </a:rPr>
              <a:t>ENTERAL NUTRITION</a:t>
            </a:r>
            <a:endParaRPr lang="en-US" sz="3600" b="1" dirty="0">
              <a:latin typeface="Palatino Linotype" panose="02040502050505030304" pitchFamily="18" charset="0"/>
            </a:endParaRPr>
          </a:p>
        </p:txBody>
      </p:sp>
      <p:sp>
        <p:nvSpPr>
          <p:cNvPr id="3" name="Content Placeholder 2"/>
          <p:cNvSpPr>
            <a:spLocks noGrp="1"/>
          </p:cNvSpPr>
          <p:nvPr>
            <p:ph idx="1"/>
          </p:nvPr>
        </p:nvSpPr>
        <p:spPr/>
        <p:txBody>
          <a:bodyPr>
            <a:normAutofit/>
          </a:bodyPr>
          <a:lstStyle/>
          <a:p>
            <a:r>
              <a:rPr lang="sr-Latn-RS" sz="2200" dirty="0" smtClean="0">
                <a:latin typeface="Palatino Linotype" panose="02040502050505030304" pitchFamily="18" charset="0"/>
              </a:rPr>
              <a:t>Is using </a:t>
            </a:r>
            <a:r>
              <a:rPr lang="en-US" sz="2200" dirty="0" smtClean="0">
                <a:latin typeface="Palatino Linotype" panose="02040502050505030304" pitchFamily="18" charset="0"/>
              </a:rPr>
              <a:t>to </a:t>
            </a:r>
            <a:r>
              <a:rPr lang="en-US" sz="2200" dirty="0">
                <a:latin typeface="Palatino Linotype" panose="02040502050505030304" pitchFamily="18" charset="0"/>
              </a:rPr>
              <a:t>feed people whose digestive tract is functioning normally but who cannot eat enough to meet their nutritional </a:t>
            </a:r>
            <a:r>
              <a:rPr lang="en-US" sz="2200" dirty="0" smtClean="0">
                <a:latin typeface="Palatino Linotype" panose="02040502050505030304" pitchFamily="18" charset="0"/>
              </a:rPr>
              <a:t>needs:</a:t>
            </a:r>
            <a:endParaRPr lang="sr-Latn-RS" sz="2200" dirty="0" smtClean="0">
              <a:latin typeface="Palatino Linotype" panose="02040502050505030304" pitchFamily="18" charset="0"/>
            </a:endParaRPr>
          </a:p>
          <a:p>
            <a:pPr marL="0" indent="0">
              <a:buNone/>
            </a:pPr>
            <a:endParaRPr lang="en-US" sz="2200" dirty="0">
              <a:latin typeface="Palatino Linotype" panose="02040502050505030304" pitchFamily="18" charset="0"/>
            </a:endParaRPr>
          </a:p>
          <a:p>
            <a:pPr lvl="1"/>
            <a:r>
              <a:rPr lang="en-US" sz="1800" dirty="0">
                <a:latin typeface="Palatino Linotype" panose="02040502050505030304" pitchFamily="18" charset="0"/>
              </a:rPr>
              <a:t>A poor appetite for a long time</a:t>
            </a:r>
          </a:p>
          <a:p>
            <a:pPr lvl="1"/>
            <a:r>
              <a:rPr lang="en-US" sz="1800" dirty="0">
                <a:latin typeface="Palatino Linotype" panose="02040502050505030304" pitchFamily="18" charset="0"/>
              </a:rPr>
              <a:t>Severe protein-energy undernutrition (a severe deficiency of protein and calories)</a:t>
            </a:r>
          </a:p>
          <a:p>
            <a:pPr lvl="1"/>
            <a:r>
              <a:rPr lang="en-US" sz="1800" dirty="0">
                <a:latin typeface="Palatino Linotype" panose="02040502050505030304" pitchFamily="18" charset="0"/>
              </a:rPr>
              <a:t>Coma or greatly reduced alertness</a:t>
            </a:r>
          </a:p>
          <a:p>
            <a:pPr lvl="1"/>
            <a:r>
              <a:rPr lang="en-US" sz="1800" dirty="0">
                <a:latin typeface="Palatino Linotype" panose="02040502050505030304" pitchFamily="18" charset="0"/>
              </a:rPr>
              <a:t>Liver failure</a:t>
            </a:r>
          </a:p>
          <a:p>
            <a:pPr lvl="1"/>
            <a:r>
              <a:rPr lang="en-US" sz="1800" dirty="0">
                <a:latin typeface="Palatino Linotype" panose="02040502050505030304" pitchFamily="18" charset="0"/>
              </a:rPr>
              <a:t>A head or neck injury or another disorder that makes them unable to eat by mouth</a:t>
            </a:r>
          </a:p>
          <a:p>
            <a:pPr lvl="1"/>
            <a:r>
              <a:rPr lang="en-US" sz="1800" dirty="0">
                <a:latin typeface="Palatino Linotype" panose="02040502050505030304" pitchFamily="18" charset="0"/>
              </a:rPr>
              <a:t>A serious illness (such as burns) that increases nutritional requirements</a:t>
            </a:r>
          </a:p>
          <a:p>
            <a:pPr lvl="1"/>
            <a:r>
              <a:rPr lang="en-US" sz="1800" dirty="0">
                <a:latin typeface="Palatino Linotype" panose="02040502050505030304" pitchFamily="18" charset="0"/>
              </a:rPr>
              <a:t>If people are seriously ill or undernourished, they may be fed through a tube before surgery</a:t>
            </a:r>
            <a:r>
              <a:rPr lang="en-US" sz="1800" dirty="0" smtClean="0">
                <a:latin typeface="Palatino Linotype" panose="02040502050505030304" pitchFamily="18" charset="0"/>
              </a:rPr>
              <a:t>.</a:t>
            </a:r>
            <a:endParaRPr lang="en-US" sz="1800" dirty="0">
              <a:latin typeface="Palatino Linotype" panose="02040502050505030304" pitchFamily="18" charset="0"/>
            </a:endParaRPr>
          </a:p>
        </p:txBody>
      </p:sp>
    </p:spTree>
    <p:extLst>
      <p:ext uri="{BB962C8B-B14F-4D97-AF65-F5344CB8AC3E}">
        <p14:creationId xmlns:p14="http://schemas.microsoft.com/office/powerpoint/2010/main" val="23745463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71875" y="365125"/>
            <a:ext cx="4124326" cy="1325563"/>
          </a:xfrm>
        </p:spPr>
        <p:txBody>
          <a:bodyPr>
            <a:normAutofit/>
          </a:bodyPr>
          <a:lstStyle/>
          <a:p>
            <a:r>
              <a:rPr lang="sr-Latn-RS" sz="3600" b="1" dirty="0" smtClean="0">
                <a:latin typeface="Palatino Linotype" panose="02040502050505030304" pitchFamily="18" charset="0"/>
              </a:rPr>
              <a:t>ENTERAL ACCES</a:t>
            </a:r>
            <a:endParaRPr lang="en-US" sz="3600" b="1" dirty="0">
              <a:latin typeface="Palatino Linotype" panose="02040502050505030304" pitchFamily="18" charset="0"/>
            </a:endParaRPr>
          </a:p>
        </p:txBody>
      </p:sp>
      <p:pic>
        <p:nvPicPr>
          <p:cNvPr id="4" name="Content Placeholder 3"/>
          <p:cNvPicPr>
            <a:picLocks noGrp="1" noChangeAspect="1"/>
          </p:cNvPicPr>
          <p:nvPr>
            <p:ph idx="1"/>
          </p:nvPr>
        </p:nvPicPr>
        <p:blipFill rotWithShape="1">
          <a:blip r:embed="rId2"/>
          <a:srcRect l="9736" t="27873" r="36210" b="21343"/>
          <a:stretch/>
        </p:blipFill>
        <p:spPr>
          <a:xfrm>
            <a:off x="1308373" y="1514475"/>
            <a:ext cx="9559652" cy="505202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3277320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b="1" dirty="0" smtClean="0">
                <a:latin typeface="Palatino Linotype" panose="02040502050505030304" pitchFamily="18" charset="0"/>
              </a:rPr>
              <a:t>PROCEDURE FOR ENTERAL NUTRITION</a:t>
            </a:r>
            <a:endParaRPr lang="en-US" sz="3600" b="1" dirty="0">
              <a:latin typeface="Palatino Linotype" panose="02040502050505030304" pitchFamily="18" charset="0"/>
            </a:endParaRPr>
          </a:p>
        </p:txBody>
      </p:sp>
      <p:sp>
        <p:nvSpPr>
          <p:cNvPr id="3" name="Content Placeholder 2"/>
          <p:cNvSpPr>
            <a:spLocks noGrp="1"/>
          </p:cNvSpPr>
          <p:nvPr>
            <p:ph idx="1"/>
          </p:nvPr>
        </p:nvSpPr>
        <p:spPr/>
        <p:txBody>
          <a:bodyPr>
            <a:normAutofit/>
          </a:bodyPr>
          <a:lstStyle/>
          <a:p>
            <a:r>
              <a:rPr lang="en-US" sz="2200" dirty="0">
                <a:latin typeface="Palatino Linotype" panose="02040502050505030304" pitchFamily="18" charset="0"/>
              </a:rPr>
              <a:t>Where a </a:t>
            </a:r>
            <a:r>
              <a:rPr lang="en-US" sz="2200" dirty="0" smtClean="0">
                <a:latin typeface="Palatino Linotype" panose="02040502050505030304" pitchFamily="18" charset="0"/>
              </a:rPr>
              <a:t>tube </a:t>
            </a:r>
            <a:r>
              <a:rPr lang="en-US" sz="2200" dirty="0">
                <a:latin typeface="Palatino Linotype" panose="02040502050505030304" pitchFamily="18" charset="0"/>
              </a:rPr>
              <a:t>is inserted usually depends on how long tube feeding is needed</a:t>
            </a:r>
            <a:r>
              <a:rPr lang="en-US" sz="2200" dirty="0" smtClean="0">
                <a:latin typeface="Palatino Linotype" panose="02040502050505030304" pitchFamily="18" charset="0"/>
              </a:rPr>
              <a:t>:</a:t>
            </a:r>
            <a:endParaRPr lang="sr-Latn-RS" sz="2200" dirty="0" smtClean="0">
              <a:latin typeface="Palatino Linotype" panose="02040502050505030304" pitchFamily="18" charset="0"/>
            </a:endParaRPr>
          </a:p>
          <a:p>
            <a:pPr marL="0" indent="0">
              <a:buNone/>
            </a:pPr>
            <a:endParaRPr lang="en-US" sz="2200" dirty="0">
              <a:latin typeface="Palatino Linotype" panose="02040502050505030304" pitchFamily="18" charset="0"/>
            </a:endParaRPr>
          </a:p>
          <a:p>
            <a:pPr lvl="1"/>
            <a:r>
              <a:rPr lang="sr-Latn-RS" sz="1800" dirty="0">
                <a:latin typeface="Palatino Linotype" panose="02040502050505030304" pitchFamily="18" charset="0"/>
              </a:rPr>
              <a:t>&lt;</a:t>
            </a:r>
            <a:r>
              <a:rPr lang="en-US" sz="1800" dirty="0" smtClean="0">
                <a:latin typeface="Palatino Linotype" panose="02040502050505030304" pitchFamily="18" charset="0"/>
              </a:rPr>
              <a:t> </a:t>
            </a:r>
            <a:r>
              <a:rPr lang="en-US" sz="1800" dirty="0">
                <a:latin typeface="Palatino Linotype" panose="02040502050505030304" pitchFamily="18" charset="0"/>
              </a:rPr>
              <a:t>4 to 6 weeks: A thin plastic tube is passed through the nose and down the throat until it reaches the stomach (called a nasogastric tube) or the small intestine (called a </a:t>
            </a:r>
            <a:r>
              <a:rPr lang="en-US" sz="1800" dirty="0" err="1" smtClean="0">
                <a:latin typeface="Palatino Linotype" panose="02040502050505030304" pitchFamily="18" charset="0"/>
              </a:rPr>
              <a:t>naso</a:t>
            </a:r>
            <a:r>
              <a:rPr lang="sr-Latn-RS" sz="1800" dirty="0" smtClean="0">
                <a:latin typeface="Palatino Linotype" panose="02040502050505030304" pitchFamily="18" charset="0"/>
              </a:rPr>
              <a:t>-</a:t>
            </a:r>
            <a:r>
              <a:rPr lang="en-US" sz="1800" dirty="0" smtClean="0">
                <a:latin typeface="Palatino Linotype" panose="02040502050505030304" pitchFamily="18" charset="0"/>
              </a:rPr>
              <a:t>duodenal </a:t>
            </a:r>
            <a:r>
              <a:rPr lang="en-US" sz="1800" dirty="0">
                <a:latin typeface="Palatino Linotype" panose="02040502050505030304" pitchFamily="18" charset="0"/>
              </a:rPr>
              <a:t>tube). If the nose is damaged, the tube may be inserted through the mouth</a:t>
            </a:r>
            <a:r>
              <a:rPr lang="en-US" sz="1800" dirty="0" smtClean="0">
                <a:latin typeface="Palatino Linotype" panose="02040502050505030304" pitchFamily="18" charset="0"/>
              </a:rPr>
              <a:t>.</a:t>
            </a:r>
            <a:endParaRPr lang="sr-Latn-RS" sz="1800" dirty="0" smtClean="0">
              <a:latin typeface="Palatino Linotype" panose="02040502050505030304" pitchFamily="18" charset="0"/>
            </a:endParaRPr>
          </a:p>
          <a:p>
            <a:pPr marL="457200" lvl="1" indent="0">
              <a:buNone/>
            </a:pPr>
            <a:endParaRPr lang="en-US" sz="1800" dirty="0">
              <a:latin typeface="Palatino Linotype" panose="02040502050505030304" pitchFamily="18" charset="0"/>
            </a:endParaRPr>
          </a:p>
          <a:p>
            <a:pPr lvl="1"/>
            <a:r>
              <a:rPr lang="en-US" sz="1800" dirty="0">
                <a:latin typeface="Palatino Linotype" panose="02040502050505030304" pitchFamily="18" charset="0"/>
              </a:rPr>
              <a:t>For longer than 4 to 6 weeks: The tube is inserted directly into the stomach or small intestine through a small incision in the abdomen.</a:t>
            </a:r>
          </a:p>
          <a:p>
            <a:endParaRPr lang="en-US" sz="2200" dirty="0">
              <a:latin typeface="Palatino Linotype" panose="02040502050505030304" pitchFamily="18" charset="0"/>
            </a:endParaRPr>
          </a:p>
        </p:txBody>
      </p:sp>
    </p:spTree>
    <p:extLst>
      <p:ext uri="{BB962C8B-B14F-4D97-AF65-F5344CB8AC3E}">
        <p14:creationId xmlns:p14="http://schemas.microsoft.com/office/powerpoint/2010/main" val="42295326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7889" t="24152" r="35471" b="22656"/>
          <a:stretch/>
        </p:blipFill>
        <p:spPr>
          <a:xfrm>
            <a:off x="323850" y="533399"/>
            <a:ext cx="11341414" cy="599122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89637448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975" y="365125"/>
            <a:ext cx="11849100" cy="1325563"/>
          </a:xfrm>
        </p:spPr>
        <p:txBody>
          <a:bodyPr>
            <a:normAutofit/>
          </a:bodyPr>
          <a:lstStyle/>
          <a:p>
            <a:r>
              <a:rPr lang="en-US" sz="3600" b="1" dirty="0" smtClean="0">
                <a:latin typeface="Palatino Linotype" panose="02040502050505030304" pitchFamily="18" charset="0"/>
              </a:rPr>
              <a:t>ARTIFITIAL NUTRITION AND HYDRATION</a:t>
            </a:r>
            <a:r>
              <a:rPr lang="sr-Latn-RS" sz="3600" b="1" dirty="0" smtClean="0">
                <a:latin typeface="Palatino Linotype" panose="02040502050505030304" pitchFamily="18" charset="0"/>
              </a:rPr>
              <a:t> (ANH)</a:t>
            </a:r>
            <a:endParaRPr lang="en-US" sz="3600" b="1" dirty="0">
              <a:latin typeface="Palatino Linotype" panose="02040502050505030304" pitchFamily="18" charset="0"/>
            </a:endParaRPr>
          </a:p>
        </p:txBody>
      </p:sp>
      <p:sp>
        <p:nvSpPr>
          <p:cNvPr id="3" name="Content Placeholder 2"/>
          <p:cNvSpPr>
            <a:spLocks noGrp="1"/>
          </p:cNvSpPr>
          <p:nvPr>
            <p:ph idx="1"/>
          </p:nvPr>
        </p:nvSpPr>
        <p:spPr>
          <a:xfrm>
            <a:off x="838200" y="1825625"/>
            <a:ext cx="10648950" cy="4351338"/>
          </a:xfrm>
        </p:spPr>
        <p:txBody>
          <a:bodyPr>
            <a:normAutofit fontScale="92500" lnSpcReduction="20000"/>
          </a:bodyPr>
          <a:lstStyle/>
          <a:p>
            <a:r>
              <a:rPr lang="en-US" b="1" dirty="0" smtClean="0">
                <a:latin typeface="Palatino Linotype" panose="02040502050505030304" pitchFamily="18" charset="0"/>
              </a:rPr>
              <a:t>Is </a:t>
            </a:r>
            <a:r>
              <a:rPr lang="en-US" b="1" dirty="0">
                <a:latin typeface="Palatino Linotype" panose="02040502050505030304" pitchFamily="18" charset="0"/>
              </a:rPr>
              <a:t>given to a person who for some reason cannot eat or drink enough to sustain life or </a:t>
            </a:r>
            <a:r>
              <a:rPr lang="en-US" b="1" dirty="0" smtClean="0">
                <a:latin typeface="Palatino Linotype" panose="02040502050505030304" pitchFamily="18" charset="0"/>
              </a:rPr>
              <a:t>health.</a:t>
            </a:r>
          </a:p>
          <a:p>
            <a:endParaRPr lang="sr-Latn-RS" dirty="0" smtClean="0">
              <a:latin typeface="Palatino Linotype" panose="02040502050505030304" pitchFamily="18" charset="0"/>
            </a:endParaRPr>
          </a:p>
          <a:p>
            <a:r>
              <a:rPr lang="en-US" dirty="0" smtClean="0">
                <a:latin typeface="Palatino Linotype" panose="02040502050505030304" pitchFamily="18" charset="0"/>
              </a:rPr>
              <a:t>Clinically </a:t>
            </a:r>
            <a:r>
              <a:rPr lang="en-US" dirty="0">
                <a:latin typeface="Palatino Linotype" panose="02040502050505030304" pitchFamily="18" charset="0"/>
              </a:rPr>
              <a:t>assisted nutrition </a:t>
            </a:r>
            <a:r>
              <a:rPr lang="en-US" dirty="0" smtClean="0">
                <a:latin typeface="Palatino Linotype" panose="02040502050505030304" pitchFamily="18" charset="0"/>
              </a:rPr>
              <a:t>includes</a:t>
            </a:r>
            <a:r>
              <a:rPr lang="sr-Latn-RS" dirty="0" smtClean="0">
                <a:latin typeface="Palatino Linotype" panose="02040502050505030304" pitchFamily="18" charset="0"/>
              </a:rPr>
              <a:t>:</a:t>
            </a:r>
            <a:endParaRPr lang="en-US" dirty="0" smtClean="0">
              <a:latin typeface="Palatino Linotype" panose="02040502050505030304" pitchFamily="18" charset="0"/>
            </a:endParaRPr>
          </a:p>
          <a:p>
            <a:pPr lvl="1"/>
            <a:r>
              <a:rPr lang="sr-Latn-RS" dirty="0" smtClean="0">
                <a:latin typeface="Palatino Linotype" panose="02040502050505030304" pitchFamily="18" charset="0"/>
              </a:rPr>
              <a:t>PARENTERAL</a:t>
            </a:r>
            <a:r>
              <a:rPr lang="en-US" dirty="0" smtClean="0">
                <a:latin typeface="Palatino Linotype" panose="02040502050505030304" pitchFamily="18" charset="0"/>
              </a:rPr>
              <a:t> </a:t>
            </a:r>
            <a:r>
              <a:rPr lang="sr-Latn-RS" dirty="0">
                <a:latin typeface="Palatino Linotype" panose="02040502050505030304" pitchFamily="18" charset="0"/>
              </a:rPr>
              <a:t>NUTRITION</a:t>
            </a:r>
            <a:endParaRPr lang="sr-Latn-RS" dirty="0" smtClean="0">
              <a:latin typeface="Palatino Linotype" panose="02040502050505030304" pitchFamily="18" charset="0"/>
            </a:endParaRPr>
          </a:p>
          <a:p>
            <a:pPr lvl="1"/>
            <a:r>
              <a:rPr lang="sr-Latn-RS" dirty="0" smtClean="0">
                <a:latin typeface="Palatino Linotype" panose="02040502050505030304" pitchFamily="18" charset="0"/>
              </a:rPr>
              <a:t>ENTERAL NUTRITION</a:t>
            </a:r>
            <a:endParaRPr lang="en-US" dirty="0" smtClean="0">
              <a:latin typeface="Palatino Linotype" panose="02040502050505030304" pitchFamily="18" charset="0"/>
            </a:endParaRPr>
          </a:p>
          <a:p>
            <a:pPr lvl="2"/>
            <a:r>
              <a:rPr lang="en-US" dirty="0" smtClean="0">
                <a:latin typeface="Palatino Linotype" panose="02040502050505030304" pitchFamily="18" charset="0"/>
              </a:rPr>
              <a:t>by </a:t>
            </a:r>
            <a:r>
              <a:rPr lang="en-US" dirty="0">
                <a:latin typeface="Palatino Linotype" panose="02040502050505030304" pitchFamily="18" charset="0"/>
              </a:rPr>
              <a:t>nasogastric tube </a:t>
            </a:r>
            <a:endParaRPr lang="en-US" dirty="0" smtClean="0">
              <a:latin typeface="Palatino Linotype" panose="02040502050505030304" pitchFamily="18" charset="0"/>
            </a:endParaRPr>
          </a:p>
          <a:p>
            <a:pPr lvl="2"/>
            <a:r>
              <a:rPr lang="en-US" dirty="0" smtClean="0">
                <a:latin typeface="Palatino Linotype" panose="02040502050505030304" pitchFamily="18" charset="0"/>
              </a:rPr>
              <a:t>by </a:t>
            </a:r>
            <a:r>
              <a:rPr lang="en-US" dirty="0">
                <a:latin typeface="Palatino Linotype" panose="02040502050505030304" pitchFamily="18" charset="0"/>
              </a:rPr>
              <a:t>percutaneous endoscopic gastrostomy (PEG) </a:t>
            </a:r>
            <a:endParaRPr lang="sr-Latn-RS" dirty="0" smtClean="0">
              <a:latin typeface="Palatino Linotype" panose="02040502050505030304" pitchFamily="18" charset="0"/>
            </a:endParaRPr>
          </a:p>
          <a:p>
            <a:pPr lvl="2"/>
            <a:r>
              <a:rPr lang="en-US" dirty="0" smtClean="0">
                <a:latin typeface="Palatino Linotype" panose="02040502050505030304" pitchFamily="18" charset="0"/>
              </a:rPr>
              <a:t>by percutaneous </a:t>
            </a:r>
            <a:r>
              <a:rPr lang="en-US" dirty="0">
                <a:latin typeface="Palatino Linotype" panose="02040502050505030304" pitchFamily="18" charset="0"/>
              </a:rPr>
              <a:t>endoscopic </a:t>
            </a:r>
            <a:r>
              <a:rPr lang="en-US" dirty="0" err="1">
                <a:latin typeface="Palatino Linotype" panose="02040502050505030304" pitchFamily="18" charset="0"/>
              </a:rPr>
              <a:t>jejunostomy</a:t>
            </a:r>
            <a:endParaRPr lang="en-US" dirty="0" smtClean="0">
              <a:latin typeface="Palatino Linotype" panose="02040502050505030304" pitchFamily="18" charset="0"/>
            </a:endParaRPr>
          </a:p>
          <a:p>
            <a:pPr lvl="2"/>
            <a:r>
              <a:rPr lang="en-US" dirty="0" smtClean="0">
                <a:latin typeface="Palatino Linotype" panose="02040502050505030304" pitchFamily="18" charset="0"/>
              </a:rPr>
              <a:t>by </a:t>
            </a:r>
            <a:r>
              <a:rPr lang="en-US" dirty="0">
                <a:latin typeface="Palatino Linotype" panose="02040502050505030304" pitchFamily="18" charset="0"/>
              </a:rPr>
              <a:t>radiologically inserted gastrostomy (RIG) feeding tubes through the abdominal </a:t>
            </a:r>
            <a:r>
              <a:rPr lang="en-US" dirty="0" smtClean="0">
                <a:latin typeface="Palatino Linotype" panose="02040502050505030304" pitchFamily="18" charset="0"/>
              </a:rPr>
              <a:t>wall</a:t>
            </a:r>
            <a:endParaRPr lang="en-US" dirty="0">
              <a:latin typeface="Palatino Linotype" panose="02040502050505030304" pitchFamily="18" charset="0"/>
            </a:endParaRPr>
          </a:p>
          <a:p>
            <a:pPr marL="457200" lvl="1" indent="0">
              <a:buNone/>
            </a:pPr>
            <a:endParaRPr lang="en-US" dirty="0">
              <a:latin typeface="Palatino Linotype" panose="02040502050505030304" pitchFamily="18" charset="0"/>
            </a:endParaRPr>
          </a:p>
          <a:p>
            <a:pPr marL="457200" lvl="1" indent="0">
              <a:buNone/>
            </a:pPr>
            <a:r>
              <a:rPr lang="en-US" dirty="0" smtClean="0">
                <a:latin typeface="Palatino Linotype" panose="02040502050505030304" pitchFamily="18" charset="0"/>
              </a:rPr>
              <a:t>All </a:t>
            </a:r>
            <a:r>
              <a:rPr lang="en-US" dirty="0">
                <a:latin typeface="Palatino Linotype" panose="02040502050505030304" pitchFamily="18" charset="0"/>
              </a:rPr>
              <a:t>these means of providing nutrition also provide fluids necessary to keep patients hydrated. </a:t>
            </a:r>
            <a:endParaRPr lang="en-US" dirty="0" smtClean="0">
              <a:latin typeface="Palatino Linotype" panose="02040502050505030304" pitchFamily="18" charset="0"/>
            </a:endParaRPr>
          </a:p>
        </p:txBody>
      </p:sp>
    </p:spTree>
    <p:extLst>
      <p:ext uri="{BB962C8B-B14F-4D97-AF65-F5344CB8AC3E}">
        <p14:creationId xmlns:p14="http://schemas.microsoft.com/office/powerpoint/2010/main" val="359172705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7162" y="336550"/>
            <a:ext cx="11877675" cy="1325563"/>
          </a:xfrm>
        </p:spPr>
        <p:txBody>
          <a:bodyPr>
            <a:normAutofit/>
          </a:bodyPr>
          <a:lstStyle/>
          <a:p>
            <a:r>
              <a:rPr lang="sr-Latn-RS" sz="3600" b="1" dirty="0" smtClean="0">
                <a:latin typeface="Palatino Linotype" panose="02040502050505030304" pitchFamily="18" charset="0"/>
              </a:rPr>
              <a:t>CONTRAINDICATIONS FOR ENTERAL NUTRITION</a:t>
            </a:r>
            <a:endParaRPr lang="en-US" sz="3600" b="1" dirty="0">
              <a:latin typeface="Palatino Linotype" panose="02040502050505030304" pitchFamily="18" charset="0"/>
            </a:endParaRPr>
          </a:p>
        </p:txBody>
      </p:sp>
      <p:pic>
        <p:nvPicPr>
          <p:cNvPr id="4" name="Content Placeholder 3"/>
          <p:cNvPicPr>
            <a:picLocks noGrp="1" noChangeAspect="1"/>
          </p:cNvPicPr>
          <p:nvPr>
            <p:ph idx="1"/>
          </p:nvPr>
        </p:nvPicPr>
        <p:blipFill rotWithShape="1">
          <a:blip r:embed="rId2"/>
          <a:srcRect l="8136" t="30500" r="36702" b="22656"/>
          <a:stretch/>
        </p:blipFill>
        <p:spPr>
          <a:xfrm>
            <a:off x="1104900" y="1828798"/>
            <a:ext cx="9571285" cy="45720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43462938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1214" t="25027" r="35963" b="21780"/>
          <a:stretch/>
        </p:blipFill>
        <p:spPr>
          <a:xfrm>
            <a:off x="923925" y="365125"/>
            <a:ext cx="10731246" cy="6078539"/>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5477655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latin typeface="Palatino Linotype" panose="02040502050505030304" pitchFamily="18" charset="0"/>
              </a:rPr>
              <a:t>Inserting a feeding tube through the nose</a:t>
            </a:r>
            <a:br>
              <a:rPr lang="en-US" sz="3600" b="1" dirty="0">
                <a:latin typeface="Palatino Linotype" panose="02040502050505030304" pitchFamily="18" charset="0"/>
              </a:rPr>
            </a:br>
            <a:endParaRPr lang="en-US" sz="3600" b="1" dirty="0">
              <a:latin typeface="Palatino Linotype" panose="02040502050505030304" pitchFamily="18" charset="0"/>
            </a:endParaRPr>
          </a:p>
        </p:txBody>
      </p:sp>
      <p:sp>
        <p:nvSpPr>
          <p:cNvPr id="3" name="Content Placeholder 2"/>
          <p:cNvSpPr>
            <a:spLocks noGrp="1"/>
          </p:cNvSpPr>
          <p:nvPr>
            <p:ph idx="1"/>
          </p:nvPr>
        </p:nvSpPr>
        <p:spPr/>
        <p:txBody>
          <a:bodyPr>
            <a:normAutofit/>
          </a:bodyPr>
          <a:lstStyle/>
          <a:p>
            <a:r>
              <a:rPr lang="en-US" sz="2200" dirty="0" smtClean="0">
                <a:latin typeface="Palatino Linotype" panose="02040502050505030304" pitchFamily="18" charset="0"/>
              </a:rPr>
              <a:t>Nasogastric </a:t>
            </a:r>
            <a:r>
              <a:rPr lang="en-US" sz="2200" dirty="0">
                <a:latin typeface="Palatino Linotype" panose="02040502050505030304" pitchFamily="18" charset="0"/>
              </a:rPr>
              <a:t>and </a:t>
            </a:r>
            <a:r>
              <a:rPr lang="en-US" sz="2200" dirty="0" err="1" smtClean="0">
                <a:latin typeface="Palatino Linotype" panose="02040502050505030304" pitchFamily="18" charset="0"/>
              </a:rPr>
              <a:t>naso</a:t>
            </a:r>
            <a:r>
              <a:rPr lang="sr-Latn-RS" sz="2200" dirty="0" smtClean="0">
                <a:latin typeface="Palatino Linotype" panose="02040502050505030304" pitchFamily="18" charset="0"/>
              </a:rPr>
              <a:t>-</a:t>
            </a:r>
            <a:r>
              <a:rPr lang="en-US" sz="2200" dirty="0" smtClean="0">
                <a:latin typeface="Palatino Linotype" panose="02040502050505030304" pitchFamily="18" charset="0"/>
              </a:rPr>
              <a:t>duodenal </a:t>
            </a:r>
            <a:r>
              <a:rPr lang="en-US" sz="2200" dirty="0">
                <a:latin typeface="Palatino Linotype" panose="02040502050505030304" pitchFamily="18" charset="0"/>
              </a:rPr>
              <a:t>tubes can usually be inserted while the person is awake. </a:t>
            </a:r>
            <a:endParaRPr lang="sr-Latn-RS" sz="2200" dirty="0" smtClean="0">
              <a:latin typeface="Palatino Linotype" panose="02040502050505030304" pitchFamily="18" charset="0"/>
            </a:endParaRPr>
          </a:p>
          <a:p>
            <a:r>
              <a:rPr lang="en-US" sz="2200" dirty="0" smtClean="0">
                <a:latin typeface="Palatino Linotype" panose="02040502050505030304" pitchFamily="18" charset="0"/>
              </a:rPr>
              <a:t>The </a:t>
            </a:r>
            <a:r>
              <a:rPr lang="en-US" sz="2200" dirty="0">
                <a:latin typeface="Palatino Linotype" panose="02040502050505030304" pitchFamily="18" charset="0"/>
              </a:rPr>
              <a:t>tube is lubricated and inserted into the nose and down the throat. </a:t>
            </a:r>
            <a:endParaRPr lang="sr-Latn-RS" sz="2200" dirty="0" smtClean="0">
              <a:latin typeface="Palatino Linotype" panose="02040502050505030304" pitchFamily="18" charset="0"/>
            </a:endParaRPr>
          </a:p>
          <a:p>
            <a:r>
              <a:rPr lang="en-US" sz="2200" dirty="0" smtClean="0">
                <a:latin typeface="Palatino Linotype" panose="02040502050505030304" pitchFamily="18" charset="0"/>
              </a:rPr>
              <a:t>A </a:t>
            </a:r>
            <a:r>
              <a:rPr lang="en-US" sz="2200" dirty="0">
                <a:latin typeface="Palatino Linotype" panose="02040502050505030304" pitchFamily="18" charset="0"/>
              </a:rPr>
              <a:t>tube can cause </a:t>
            </a:r>
            <a:r>
              <a:rPr lang="en-US" sz="2200" dirty="0" smtClean="0">
                <a:latin typeface="Palatino Linotype" panose="02040502050505030304" pitchFamily="18" charset="0"/>
              </a:rPr>
              <a:t>gagging, </a:t>
            </a:r>
            <a:r>
              <a:rPr lang="en-US" sz="2200" dirty="0">
                <a:latin typeface="Palatino Linotype" panose="02040502050505030304" pitchFamily="18" charset="0"/>
              </a:rPr>
              <a:t>so the person is asked to swallow or is given water through a straw to help with swallowing. </a:t>
            </a:r>
            <a:endParaRPr lang="sr-Latn-RS" sz="2200" dirty="0" smtClean="0">
              <a:latin typeface="Palatino Linotype" panose="02040502050505030304" pitchFamily="18" charset="0"/>
            </a:endParaRPr>
          </a:p>
          <a:p>
            <a:r>
              <a:rPr lang="en-US" sz="2200" dirty="0" smtClean="0">
                <a:latin typeface="Palatino Linotype" panose="02040502050505030304" pitchFamily="18" charset="0"/>
              </a:rPr>
              <a:t>Once </a:t>
            </a:r>
            <a:r>
              <a:rPr lang="en-US" sz="2200" dirty="0">
                <a:latin typeface="Palatino Linotype" panose="02040502050505030304" pitchFamily="18" charset="0"/>
              </a:rPr>
              <a:t>the tube is down the throat and enters the esophagus, it can be easily slid into the stomach or small intestine. </a:t>
            </a:r>
            <a:endParaRPr lang="sr-Latn-RS" sz="2200" dirty="0" smtClean="0">
              <a:latin typeface="Palatino Linotype" panose="02040502050505030304" pitchFamily="18" charset="0"/>
            </a:endParaRPr>
          </a:p>
          <a:p>
            <a:r>
              <a:rPr lang="sr-Latn-RS" sz="2200" dirty="0" smtClean="0">
                <a:latin typeface="Palatino Linotype" panose="02040502050505030304" pitchFamily="18" charset="0"/>
              </a:rPr>
              <a:t>Making sure the tube is corectly placed is performing </a:t>
            </a:r>
            <a:r>
              <a:rPr lang="en-US" sz="2200" dirty="0" smtClean="0">
                <a:latin typeface="Palatino Linotype" panose="02040502050505030304" pitchFamily="18" charset="0"/>
              </a:rPr>
              <a:t> x-ray </a:t>
            </a:r>
            <a:r>
              <a:rPr lang="en-US" sz="2200" dirty="0">
                <a:latin typeface="Palatino Linotype" panose="02040502050505030304" pitchFamily="18" charset="0"/>
              </a:rPr>
              <a:t>of the </a:t>
            </a:r>
            <a:r>
              <a:rPr lang="en-US" sz="2200" dirty="0" smtClean="0">
                <a:latin typeface="Palatino Linotype" panose="02040502050505030304" pitchFamily="18" charset="0"/>
              </a:rPr>
              <a:t>abdomen</a:t>
            </a:r>
            <a:r>
              <a:rPr lang="sr-Latn-RS" sz="2200" dirty="0">
                <a:latin typeface="Palatino Linotype" panose="02040502050505030304" pitchFamily="18" charset="0"/>
              </a:rPr>
              <a:t>.</a:t>
            </a:r>
            <a:endParaRPr lang="en-US" sz="2200" dirty="0">
              <a:latin typeface="Palatino Linotype" panose="02040502050505030304" pitchFamily="18" charset="0"/>
            </a:endParaRPr>
          </a:p>
          <a:p>
            <a:endParaRPr lang="en-US" sz="2200" dirty="0">
              <a:latin typeface="Palatino Linotype" panose="02040502050505030304" pitchFamily="18" charset="0"/>
            </a:endParaRPr>
          </a:p>
        </p:txBody>
      </p:sp>
    </p:spTree>
    <p:extLst>
      <p:ext uri="{BB962C8B-B14F-4D97-AF65-F5344CB8AC3E}">
        <p14:creationId xmlns:p14="http://schemas.microsoft.com/office/powerpoint/2010/main" val="174418917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6225" y="365125"/>
            <a:ext cx="11077575" cy="1325563"/>
          </a:xfrm>
        </p:spPr>
        <p:txBody>
          <a:bodyPr>
            <a:normAutofit/>
          </a:bodyPr>
          <a:lstStyle/>
          <a:p>
            <a:r>
              <a:rPr lang="en-US" sz="3000" b="1" dirty="0">
                <a:latin typeface="Palatino Linotype" panose="02040502050505030304" pitchFamily="18" charset="0"/>
              </a:rPr>
              <a:t>Inserting a feeding tube directly into the stomach or </a:t>
            </a:r>
            <a:r>
              <a:rPr lang="en-US" sz="3000" b="1" dirty="0" smtClean="0">
                <a:latin typeface="Palatino Linotype" panose="02040502050505030304" pitchFamily="18" charset="0"/>
              </a:rPr>
              <a:t>intestine</a:t>
            </a:r>
            <a:endParaRPr lang="en-US" sz="3000" b="1" dirty="0">
              <a:latin typeface="Palatino Linotype" panose="02040502050505030304" pitchFamily="18" charset="0"/>
            </a:endParaRPr>
          </a:p>
        </p:txBody>
      </p:sp>
      <p:sp>
        <p:nvSpPr>
          <p:cNvPr id="3" name="Content Placeholder 2"/>
          <p:cNvSpPr>
            <a:spLocks noGrp="1"/>
          </p:cNvSpPr>
          <p:nvPr>
            <p:ph idx="1"/>
          </p:nvPr>
        </p:nvSpPr>
        <p:spPr/>
        <p:txBody>
          <a:bodyPr>
            <a:normAutofit/>
          </a:bodyPr>
          <a:lstStyle/>
          <a:p>
            <a:r>
              <a:rPr lang="sr-Latn-RS" sz="2200" dirty="0">
                <a:latin typeface="Palatino Linotype" panose="02040502050505030304" pitchFamily="18" charset="0"/>
              </a:rPr>
              <a:t>P</a:t>
            </a:r>
            <a:r>
              <a:rPr lang="en-US" sz="2200" dirty="0" err="1" smtClean="0">
                <a:latin typeface="Palatino Linotype" panose="02040502050505030304" pitchFamily="18" charset="0"/>
              </a:rPr>
              <a:t>ercutaneous</a:t>
            </a:r>
            <a:r>
              <a:rPr lang="en-US" sz="2200" dirty="0" smtClean="0">
                <a:latin typeface="Palatino Linotype" panose="02040502050505030304" pitchFamily="18" charset="0"/>
              </a:rPr>
              <a:t> </a:t>
            </a:r>
            <a:r>
              <a:rPr lang="en-US" sz="2200" dirty="0">
                <a:latin typeface="Palatino Linotype" panose="02040502050505030304" pitchFamily="18" charset="0"/>
              </a:rPr>
              <a:t>endoscopic gastrostomy (PEG) tube is often used.</a:t>
            </a:r>
          </a:p>
          <a:p>
            <a:endParaRPr lang="sr-Latn-RS" sz="2200" dirty="0" smtClean="0">
              <a:latin typeface="Palatino Linotype" panose="02040502050505030304" pitchFamily="18" charset="0"/>
            </a:endParaRPr>
          </a:p>
          <a:p>
            <a:r>
              <a:rPr lang="en-US" sz="2200" dirty="0" smtClean="0">
                <a:latin typeface="Palatino Linotype" panose="02040502050505030304" pitchFamily="18" charset="0"/>
              </a:rPr>
              <a:t>Before </a:t>
            </a:r>
            <a:r>
              <a:rPr lang="en-US" sz="2200" dirty="0">
                <a:latin typeface="Palatino Linotype" panose="02040502050505030304" pitchFamily="18" charset="0"/>
              </a:rPr>
              <a:t>a PEG tube is inserted, </a:t>
            </a:r>
            <a:r>
              <a:rPr lang="sr-Latn-RS" sz="2200" dirty="0" smtClean="0">
                <a:latin typeface="Palatino Linotype" panose="02040502050505030304" pitchFamily="18" charset="0"/>
              </a:rPr>
              <a:t>patients is</a:t>
            </a:r>
            <a:r>
              <a:rPr lang="en-US" sz="2200" dirty="0" smtClean="0">
                <a:latin typeface="Palatino Linotype" panose="02040502050505030304" pitchFamily="18" charset="0"/>
              </a:rPr>
              <a:t> </a:t>
            </a:r>
            <a:r>
              <a:rPr lang="en-US" sz="2200" dirty="0">
                <a:latin typeface="Palatino Linotype" panose="02040502050505030304" pitchFamily="18" charset="0"/>
              </a:rPr>
              <a:t>given a sedative and </a:t>
            </a:r>
            <a:r>
              <a:rPr lang="en-US" sz="2200" dirty="0" smtClean="0">
                <a:latin typeface="Palatino Linotype" panose="02040502050505030304" pitchFamily="18" charset="0"/>
              </a:rPr>
              <a:t>painkiller. </a:t>
            </a:r>
            <a:endParaRPr lang="sr-Latn-RS" sz="2200" dirty="0" smtClean="0">
              <a:latin typeface="Palatino Linotype" panose="02040502050505030304" pitchFamily="18" charset="0"/>
            </a:endParaRPr>
          </a:p>
          <a:p>
            <a:endParaRPr lang="sr-Latn-RS" sz="2200" dirty="0" smtClean="0">
              <a:latin typeface="Palatino Linotype" panose="02040502050505030304" pitchFamily="18" charset="0"/>
            </a:endParaRPr>
          </a:p>
          <a:p>
            <a:r>
              <a:rPr lang="sr-Latn-RS" sz="2200" dirty="0">
                <a:latin typeface="Palatino Linotype" panose="02040502050505030304" pitchFamily="18" charset="0"/>
              </a:rPr>
              <a:t>I</a:t>
            </a:r>
            <a:r>
              <a:rPr lang="en-US" sz="2200" dirty="0" err="1" smtClean="0">
                <a:latin typeface="Palatino Linotype" panose="02040502050505030304" pitchFamily="18" charset="0"/>
              </a:rPr>
              <a:t>nsert</a:t>
            </a:r>
            <a:r>
              <a:rPr lang="en-US" sz="2200" dirty="0" smtClean="0">
                <a:latin typeface="Palatino Linotype" panose="02040502050505030304" pitchFamily="18" charset="0"/>
              </a:rPr>
              <a:t> </a:t>
            </a:r>
            <a:r>
              <a:rPr lang="en-US" sz="2200" dirty="0">
                <a:latin typeface="Palatino Linotype" panose="02040502050505030304" pitchFamily="18" charset="0"/>
              </a:rPr>
              <a:t>an endoscope through the mouth and into the stomach or small intestine. </a:t>
            </a:r>
            <a:endParaRPr lang="sr-Latn-RS" sz="2200" dirty="0" smtClean="0">
              <a:latin typeface="Palatino Linotype" panose="02040502050505030304" pitchFamily="18" charset="0"/>
            </a:endParaRPr>
          </a:p>
          <a:p>
            <a:endParaRPr lang="sr-Latn-RS" sz="2200" dirty="0" smtClean="0">
              <a:latin typeface="Palatino Linotype" panose="02040502050505030304" pitchFamily="18" charset="0"/>
            </a:endParaRPr>
          </a:p>
          <a:p>
            <a:r>
              <a:rPr lang="en-US" sz="2200" dirty="0" smtClean="0">
                <a:latin typeface="Palatino Linotype" panose="02040502050505030304" pitchFamily="18" charset="0"/>
              </a:rPr>
              <a:t>The </a:t>
            </a:r>
            <a:r>
              <a:rPr lang="en-US" sz="2200" dirty="0">
                <a:latin typeface="Palatino Linotype" panose="02040502050505030304" pitchFamily="18" charset="0"/>
              </a:rPr>
              <a:t>endoscope has a camera on its tip, enabling </a:t>
            </a:r>
            <a:r>
              <a:rPr lang="en-US" sz="2200" dirty="0" smtClean="0">
                <a:latin typeface="Palatino Linotype" panose="02040502050505030304" pitchFamily="18" charset="0"/>
              </a:rPr>
              <a:t>to </a:t>
            </a:r>
            <a:r>
              <a:rPr lang="en-US" sz="2200" dirty="0">
                <a:latin typeface="Palatino Linotype" panose="02040502050505030304" pitchFamily="18" charset="0"/>
              </a:rPr>
              <a:t>view the interior of the stomach and determine where to place the PEG tube. </a:t>
            </a:r>
            <a:endParaRPr lang="sr-Latn-RS" sz="2200" dirty="0" smtClean="0">
              <a:latin typeface="Palatino Linotype" panose="02040502050505030304" pitchFamily="18" charset="0"/>
            </a:endParaRPr>
          </a:p>
          <a:p>
            <a:endParaRPr lang="sr-Latn-RS" sz="2200" dirty="0" smtClean="0">
              <a:latin typeface="Palatino Linotype" panose="02040502050505030304" pitchFamily="18" charset="0"/>
            </a:endParaRPr>
          </a:p>
          <a:p>
            <a:r>
              <a:rPr lang="sr-Latn-RS" sz="2200" dirty="0" smtClean="0">
                <a:latin typeface="Palatino Linotype" panose="02040502050505030304" pitchFamily="18" charset="0"/>
              </a:rPr>
              <a:t>M</a:t>
            </a:r>
            <a:r>
              <a:rPr lang="en-US" sz="2200" dirty="0" err="1" smtClean="0">
                <a:latin typeface="Palatino Linotype" panose="02040502050505030304" pitchFamily="18" charset="0"/>
              </a:rPr>
              <a:t>ak</a:t>
            </a:r>
            <a:r>
              <a:rPr lang="sr-Latn-RS" sz="2200" dirty="0" smtClean="0">
                <a:latin typeface="Palatino Linotype" panose="02040502050505030304" pitchFamily="18" charset="0"/>
              </a:rPr>
              <a:t>ing</a:t>
            </a:r>
            <a:r>
              <a:rPr lang="en-US" sz="2200" dirty="0" smtClean="0">
                <a:latin typeface="Palatino Linotype" panose="02040502050505030304" pitchFamily="18" charset="0"/>
              </a:rPr>
              <a:t> </a:t>
            </a:r>
            <a:r>
              <a:rPr lang="en-US" sz="2200" dirty="0">
                <a:latin typeface="Palatino Linotype" panose="02040502050505030304" pitchFamily="18" charset="0"/>
              </a:rPr>
              <a:t>a small incision in the abdomen and insert the PEG tube. </a:t>
            </a:r>
            <a:endParaRPr lang="sr-Latn-RS" sz="2200" dirty="0" smtClean="0">
              <a:latin typeface="Palatino Linotype" panose="02040502050505030304" pitchFamily="18" charset="0"/>
            </a:endParaRPr>
          </a:p>
          <a:p>
            <a:pPr marL="0" indent="0">
              <a:buNone/>
            </a:pPr>
            <a:endParaRPr lang="en-US" dirty="0"/>
          </a:p>
        </p:txBody>
      </p:sp>
    </p:spTree>
    <p:extLst>
      <p:ext uri="{BB962C8B-B14F-4D97-AF65-F5344CB8AC3E}">
        <p14:creationId xmlns:p14="http://schemas.microsoft.com/office/powerpoint/2010/main" val="5334450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3600" b="1" dirty="0" smtClean="0">
                <a:latin typeface="Palatino Linotype" panose="02040502050505030304" pitchFamily="18" charset="0"/>
              </a:rPr>
              <a:t>ENTEROSTOMIES</a:t>
            </a:r>
            <a:endParaRPr lang="en-US" sz="3600" b="1" dirty="0">
              <a:latin typeface="Palatino Linotype" panose="02040502050505030304" pitchFamily="18" charset="0"/>
            </a:endParaRPr>
          </a:p>
        </p:txBody>
      </p:sp>
      <p:sp>
        <p:nvSpPr>
          <p:cNvPr id="3" name="Content Placeholder 2"/>
          <p:cNvSpPr>
            <a:spLocks noGrp="1"/>
          </p:cNvSpPr>
          <p:nvPr>
            <p:ph idx="1"/>
          </p:nvPr>
        </p:nvSpPr>
        <p:spPr/>
        <p:txBody>
          <a:bodyPr/>
          <a:lstStyle/>
          <a:p>
            <a:r>
              <a:rPr lang="en-US" sz="2200" dirty="0">
                <a:latin typeface="Palatino Linotype" panose="02040502050505030304" pitchFamily="18" charset="0"/>
              </a:rPr>
              <a:t>If a PEG tube cannot be placed, a surgical procedure may be used to help doctors place the feeding tube directly into the stomach or small </a:t>
            </a:r>
            <a:r>
              <a:rPr lang="en-US" sz="2200" dirty="0" smtClean="0">
                <a:latin typeface="Palatino Linotype" panose="02040502050505030304" pitchFamily="18" charset="0"/>
              </a:rPr>
              <a:t>intestine:</a:t>
            </a:r>
            <a:endParaRPr lang="en-US" sz="2200" dirty="0">
              <a:latin typeface="Palatino Linotype" panose="02040502050505030304" pitchFamily="18" charset="0"/>
            </a:endParaRPr>
          </a:p>
          <a:p>
            <a:pPr lvl="1"/>
            <a:endParaRPr lang="sr-Latn-RS" sz="1800" dirty="0" smtClean="0">
              <a:latin typeface="Palatino Linotype" panose="02040502050505030304" pitchFamily="18" charset="0"/>
            </a:endParaRPr>
          </a:p>
          <a:p>
            <a:pPr lvl="1"/>
            <a:r>
              <a:rPr lang="en-US" sz="1800" dirty="0" smtClean="0">
                <a:latin typeface="Palatino Linotype" panose="02040502050505030304" pitchFamily="18" charset="0"/>
              </a:rPr>
              <a:t>Using </a:t>
            </a:r>
            <a:r>
              <a:rPr lang="en-US" sz="1800" dirty="0">
                <a:latin typeface="Palatino Linotype" panose="02040502050505030304" pitchFamily="18" charset="0"/>
              </a:rPr>
              <a:t>a viewing tube (laparoscope), which requires only a tiny incision just below the navel</a:t>
            </a:r>
          </a:p>
          <a:p>
            <a:pPr lvl="1"/>
            <a:endParaRPr lang="sr-Latn-RS" sz="1800" dirty="0" smtClean="0">
              <a:latin typeface="Palatino Linotype" panose="02040502050505030304" pitchFamily="18" charset="0"/>
            </a:endParaRPr>
          </a:p>
          <a:p>
            <a:pPr lvl="1"/>
            <a:r>
              <a:rPr lang="en-US" sz="1800" dirty="0" smtClean="0">
                <a:latin typeface="Palatino Linotype" panose="02040502050505030304" pitchFamily="18" charset="0"/>
              </a:rPr>
              <a:t>Making </a:t>
            </a:r>
            <a:r>
              <a:rPr lang="en-US" sz="1800" dirty="0">
                <a:latin typeface="Palatino Linotype" panose="02040502050505030304" pitchFamily="18" charset="0"/>
              </a:rPr>
              <a:t>a relatively large incision in the abdomen because doctors need to view the area through the incision so that they can place the tube in the correct place</a:t>
            </a:r>
          </a:p>
          <a:p>
            <a:endParaRPr lang="en-US" dirty="0"/>
          </a:p>
        </p:txBody>
      </p:sp>
    </p:spTree>
    <p:extLst>
      <p:ext uri="{BB962C8B-B14F-4D97-AF65-F5344CB8AC3E}">
        <p14:creationId xmlns:p14="http://schemas.microsoft.com/office/powerpoint/2010/main" val="271051315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latin typeface="Palatino Linotype" panose="02040502050505030304" pitchFamily="18" charset="0"/>
              </a:rPr>
              <a:t>After inserting a </a:t>
            </a:r>
            <a:r>
              <a:rPr lang="sr-Latn-RS" sz="3600" b="1" dirty="0" smtClean="0">
                <a:latin typeface="Palatino Linotype" panose="02040502050505030304" pitchFamily="18" charset="0"/>
              </a:rPr>
              <a:t>nutrition</a:t>
            </a:r>
            <a:r>
              <a:rPr lang="en-US" sz="3600" b="1" dirty="0" smtClean="0">
                <a:latin typeface="Palatino Linotype" panose="02040502050505030304" pitchFamily="18" charset="0"/>
              </a:rPr>
              <a:t> </a:t>
            </a:r>
            <a:r>
              <a:rPr lang="en-US" sz="3600" b="1" dirty="0">
                <a:latin typeface="Palatino Linotype" panose="02040502050505030304" pitchFamily="18" charset="0"/>
              </a:rPr>
              <a:t>tube</a:t>
            </a:r>
            <a:br>
              <a:rPr lang="en-US" sz="3600" b="1" dirty="0">
                <a:latin typeface="Palatino Linotype" panose="02040502050505030304" pitchFamily="18" charset="0"/>
              </a:rPr>
            </a:br>
            <a:endParaRPr lang="en-US" sz="3600" b="1" dirty="0">
              <a:latin typeface="Palatino Linotype" panose="02040502050505030304" pitchFamily="18" charset="0"/>
            </a:endParaRPr>
          </a:p>
        </p:txBody>
      </p:sp>
      <p:sp>
        <p:nvSpPr>
          <p:cNvPr id="3" name="Content Placeholder 2"/>
          <p:cNvSpPr>
            <a:spLocks noGrp="1"/>
          </p:cNvSpPr>
          <p:nvPr>
            <p:ph idx="1"/>
          </p:nvPr>
        </p:nvSpPr>
        <p:spPr/>
        <p:txBody>
          <a:bodyPr>
            <a:normAutofit/>
          </a:bodyPr>
          <a:lstStyle/>
          <a:p>
            <a:r>
              <a:rPr lang="en-US" sz="2200" dirty="0" smtClean="0">
                <a:latin typeface="Palatino Linotype" panose="02040502050505030304" pitchFamily="18" charset="0"/>
              </a:rPr>
              <a:t>People with </a:t>
            </a:r>
            <a:r>
              <a:rPr lang="en-US" sz="2200" dirty="0">
                <a:latin typeface="Palatino Linotype" panose="02040502050505030304" pitchFamily="18" charset="0"/>
              </a:rPr>
              <a:t>tubes should be sitting upright or with the head of the bed elevated during feeding and for 1 to 2 hours afterward. </a:t>
            </a:r>
            <a:endParaRPr lang="sr-Latn-RS" sz="2200" dirty="0" smtClean="0">
              <a:latin typeface="Palatino Linotype" panose="02040502050505030304" pitchFamily="18" charset="0"/>
            </a:endParaRPr>
          </a:p>
          <a:p>
            <a:endParaRPr lang="sr-Latn-RS" sz="2200" dirty="0" smtClean="0">
              <a:latin typeface="Palatino Linotype" panose="02040502050505030304" pitchFamily="18" charset="0"/>
            </a:endParaRPr>
          </a:p>
          <a:p>
            <a:r>
              <a:rPr lang="en-US" sz="2200" dirty="0" smtClean="0">
                <a:latin typeface="Palatino Linotype" panose="02040502050505030304" pitchFamily="18" charset="0"/>
              </a:rPr>
              <a:t>This </a:t>
            </a:r>
            <a:r>
              <a:rPr lang="en-US" sz="2200" dirty="0">
                <a:latin typeface="Palatino Linotype" panose="02040502050505030304" pitchFamily="18" charset="0"/>
              </a:rPr>
              <a:t>position reduces the risk that they will inhale the food, and it allows gravity to help move the food through the digestive tract.</a:t>
            </a:r>
          </a:p>
          <a:p>
            <a:endParaRPr lang="sr-Latn-RS" sz="2200" dirty="0" smtClean="0">
              <a:latin typeface="Palatino Linotype" panose="02040502050505030304" pitchFamily="18" charset="0"/>
            </a:endParaRPr>
          </a:p>
        </p:txBody>
      </p:sp>
    </p:spTree>
    <p:extLst>
      <p:ext uri="{BB962C8B-B14F-4D97-AF65-F5344CB8AC3E}">
        <p14:creationId xmlns:p14="http://schemas.microsoft.com/office/powerpoint/2010/main" val="32676123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sz="3600" b="1" dirty="0" smtClean="0">
                <a:latin typeface="Palatino Linotype" panose="02040502050505030304" pitchFamily="18" charset="0"/>
              </a:rPr>
              <a:t>FORMULATIONS</a:t>
            </a:r>
            <a:endParaRPr lang="en-US" sz="3600" b="1" dirty="0">
              <a:latin typeface="Palatino Linotype" panose="02040502050505030304" pitchFamily="18" charset="0"/>
            </a:endParaRPr>
          </a:p>
        </p:txBody>
      </p:sp>
      <p:sp>
        <p:nvSpPr>
          <p:cNvPr id="3" name="Content Placeholder 2"/>
          <p:cNvSpPr>
            <a:spLocks noGrp="1"/>
          </p:cNvSpPr>
          <p:nvPr>
            <p:ph idx="1"/>
          </p:nvPr>
        </p:nvSpPr>
        <p:spPr>
          <a:xfrm>
            <a:off x="679174" y="2653746"/>
            <a:ext cx="4389783" cy="3707297"/>
          </a:xfrm>
        </p:spPr>
        <p:txBody>
          <a:bodyPr>
            <a:normAutofit/>
          </a:bodyPr>
          <a:lstStyle/>
          <a:p>
            <a:r>
              <a:rPr lang="en-US" sz="2200" dirty="0" smtClean="0">
                <a:latin typeface="Palatino Linotype" panose="02040502050505030304" pitchFamily="18" charset="0"/>
              </a:rPr>
              <a:t>Also</a:t>
            </a:r>
            <a:r>
              <a:rPr lang="en-US" sz="2200" dirty="0">
                <a:latin typeface="Palatino Linotype" panose="02040502050505030304" pitchFamily="18" charset="0"/>
              </a:rPr>
              <a:t>, specialized formulas are available for people with specific </a:t>
            </a:r>
            <a:r>
              <a:rPr lang="en-US" sz="2200" dirty="0" smtClean="0">
                <a:latin typeface="Palatino Linotype" panose="02040502050505030304" pitchFamily="18" charset="0"/>
              </a:rPr>
              <a:t>needs:</a:t>
            </a:r>
            <a:endParaRPr lang="en-US" sz="2200" dirty="0">
              <a:latin typeface="Palatino Linotype" panose="02040502050505030304" pitchFamily="18" charset="0"/>
            </a:endParaRPr>
          </a:p>
          <a:p>
            <a:pPr lvl="1"/>
            <a:endParaRPr lang="sr-Latn-RS" sz="1800" dirty="0" smtClean="0">
              <a:latin typeface="Palatino Linotype" panose="02040502050505030304" pitchFamily="18" charset="0"/>
            </a:endParaRPr>
          </a:p>
          <a:p>
            <a:pPr lvl="1"/>
            <a:r>
              <a:rPr lang="en-US" sz="1800" dirty="0" smtClean="0">
                <a:latin typeface="Palatino Linotype" panose="02040502050505030304" pitchFamily="18" charset="0"/>
              </a:rPr>
              <a:t>Concentrated </a:t>
            </a:r>
            <a:r>
              <a:rPr lang="en-US" sz="1800" dirty="0">
                <a:latin typeface="Palatino Linotype" panose="02040502050505030304" pitchFamily="18" charset="0"/>
              </a:rPr>
              <a:t>formulas with less fluid for people whose fluid intake is limited</a:t>
            </a:r>
          </a:p>
          <a:p>
            <a:pPr lvl="1"/>
            <a:r>
              <a:rPr lang="en-US" sz="1800" dirty="0">
                <a:latin typeface="Palatino Linotype" panose="02040502050505030304" pitchFamily="18" charset="0"/>
              </a:rPr>
              <a:t>Fiber-enriched formulas for people who are constipated</a:t>
            </a:r>
          </a:p>
          <a:p>
            <a:pPr lvl="1"/>
            <a:r>
              <a:rPr lang="en-US" sz="1800" dirty="0">
                <a:latin typeface="Palatino Linotype" panose="02040502050505030304" pitchFamily="18" charset="0"/>
              </a:rPr>
              <a:t>Lactose-free formulas for people who are lactose-intolerant</a:t>
            </a:r>
          </a:p>
          <a:p>
            <a:endParaRPr lang="en-US" dirty="0">
              <a:latin typeface="Palatino Linotype" panose="02040502050505030304" pitchFamily="18" charset="0"/>
            </a:endParaRPr>
          </a:p>
        </p:txBody>
      </p:sp>
      <p:pic>
        <p:nvPicPr>
          <p:cNvPr id="4" name="Picture 3"/>
          <p:cNvPicPr>
            <a:picLocks noChangeAspect="1"/>
          </p:cNvPicPr>
          <p:nvPr/>
        </p:nvPicPr>
        <p:blipFill rotWithShape="1">
          <a:blip r:embed="rId2"/>
          <a:srcRect l="11439" t="24932" r="36974" b="22214"/>
          <a:stretch/>
        </p:blipFill>
        <p:spPr>
          <a:xfrm>
            <a:off x="5188226" y="228600"/>
            <a:ext cx="6708913" cy="3866322"/>
          </a:xfrm>
          <a:prstGeom prst="rect">
            <a:avLst/>
          </a:prstGeom>
          <a:ln w="88900" cap="sq" cmpd="thickThin">
            <a:solidFill>
              <a:srgbClr val="000000"/>
            </a:solidFill>
            <a:prstDash val="solid"/>
            <a:miter lim="800000"/>
          </a:ln>
          <a:effectLst>
            <a:innerShdw blurRad="76200">
              <a:srgbClr val="000000"/>
            </a:innerShdw>
          </a:effectLst>
        </p:spPr>
      </p:pic>
      <p:pic>
        <p:nvPicPr>
          <p:cNvPr id="5" name="Picture 4"/>
          <p:cNvPicPr>
            <a:picLocks noChangeAspect="1"/>
          </p:cNvPicPr>
          <p:nvPr/>
        </p:nvPicPr>
        <p:blipFill rotWithShape="1">
          <a:blip r:embed="rId3"/>
          <a:srcRect l="10869" t="25327" r="36550" b="29456"/>
          <a:stretch/>
        </p:blipFill>
        <p:spPr>
          <a:xfrm>
            <a:off x="5903844" y="4303641"/>
            <a:ext cx="5098774" cy="2466385"/>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573633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43100" y="79375"/>
            <a:ext cx="10515600" cy="1325563"/>
          </a:xfrm>
        </p:spPr>
        <p:txBody>
          <a:bodyPr>
            <a:normAutofit/>
          </a:bodyPr>
          <a:lstStyle/>
          <a:p>
            <a:r>
              <a:rPr lang="sr-Latn-RS" sz="3600" b="1" dirty="0" smtClean="0">
                <a:latin typeface="Palatino Linotype" panose="02040502050505030304" pitchFamily="18" charset="0"/>
              </a:rPr>
              <a:t>METODS OF ADMINISTRATION</a:t>
            </a:r>
            <a:endParaRPr lang="en-US" sz="3600" b="1" dirty="0">
              <a:latin typeface="Palatino Linotype" panose="02040502050505030304" pitchFamily="18" charset="0"/>
            </a:endParaRPr>
          </a:p>
        </p:txBody>
      </p:sp>
      <p:pic>
        <p:nvPicPr>
          <p:cNvPr id="4" name="Content Placeholder 3"/>
          <p:cNvPicPr>
            <a:picLocks noGrp="1" noChangeAspect="1"/>
          </p:cNvPicPr>
          <p:nvPr>
            <p:ph idx="1"/>
          </p:nvPr>
        </p:nvPicPr>
        <p:blipFill rotWithShape="1">
          <a:blip r:embed="rId2"/>
          <a:srcRect l="9983" t="29186" r="36455" b="21780"/>
          <a:stretch/>
        </p:blipFill>
        <p:spPr>
          <a:xfrm>
            <a:off x="581025" y="1276350"/>
            <a:ext cx="10654395" cy="54864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519322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0106" t="25246" r="36086" b="23531"/>
          <a:stretch/>
        </p:blipFill>
        <p:spPr>
          <a:xfrm>
            <a:off x="1171575" y="734951"/>
            <a:ext cx="10010775" cy="536046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8095876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0229" t="25903" r="37318" b="22656"/>
          <a:stretch/>
        </p:blipFill>
        <p:spPr>
          <a:xfrm>
            <a:off x="1123221" y="600075"/>
            <a:ext cx="9945557" cy="548640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9118848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latin typeface="Palatino Linotype" panose="02040502050505030304" pitchFamily="18" charset="0"/>
              </a:rPr>
              <a:t>ARTIFITIAL NUTRITION AND HYDRATION</a:t>
            </a:r>
            <a:endParaRPr lang="en-US" sz="3600" dirty="0"/>
          </a:p>
        </p:txBody>
      </p:sp>
      <p:sp>
        <p:nvSpPr>
          <p:cNvPr id="3" name="Content Placeholder 2"/>
          <p:cNvSpPr>
            <a:spLocks noGrp="1"/>
          </p:cNvSpPr>
          <p:nvPr>
            <p:ph idx="1"/>
          </p:nvPr>
        </p:nvSpPr>
        <p:spPr/>
        <p:txBody>
          <a:bodyPr>
            <a:noAutofit/>
          </a:bodyPr>
          <a:lstStyle/>
          <a:p>
            <a:r>
              <a:rPr lang="en-US" sz="2200" dirty="0">
                <a:latin typeface="Palatino Linotype" panose="02040502050505030304" pitchFamily="18" charset="0"/>
              </a:rPr>
              <a:t>Providing nutrition and hydration by tube or drip may provide symptom </a:t>
            </a:r>
            <a:r>
              <a:rPr lang="en-US" sz="2200" dirty="0" smtClean="0">
                <a:latin typeface="Palatino Linotype" panose="02040502050505030304" pitchFamily="18" charset="0"/>
              </a:rPr>
              <a:t>relief</a:t>
            </a:r>
            <a:r>
              <a:rPr lang="sr-Latn-RS" sz="2200" dirty="0" smtClean="0">
                <a:latin typeface="Palatino Linotype" panose="02040502050505030304" pitchFamily="18" charset="0"/>
              </a:rPr>
              <a:t> /</a:t>
            </a:r>
            <a:r>
              <a:rPr lang="en-US" sz="2200" dirty="0" smtClean="0">
                <a:latin typeface="Palatino Linotype" panose="02040502050505030304" pitchFamily="18" charset="0"/>
              </a:rPr>
              <a:t> </a:t>
            </a:r>
            <a:r>
              <a:rPr lang="en-US" sz="2200" dirty="0">
                <a:latin typeface="Palatino Linotype" panose="02040502050505030304" pitchFamily="18" charset="0"/>
              </a:rPr>
              <a:t>prolong </a:t>
            </a:r>
            <a:r>
              <a:rPr lang="sr-Latn-RS" sz="2200" dirty="0">
                <a:latin typeface="Palatino Linotype" panose="02040502050505030304" pitchFamily="18" charset="0"/>
              </a:rPr>
              <a:t>/</a:t>
            </a:r>
            <a:r>
              <a:rPr lang="en-US" sz="2200" dirty="0" smtClean="0">
                <a:latin typeface="Palatino Linotype" panose="02040502050505030304" pitchFamily="18" charset="0"/>
              </a:rPr>
              <a:t> </a:t>
            </a:r>
            <a:r>
              <a:rPr lang="en-US" sz="2200" dirty="0">
                <a:latin typeface="Palatino Linotype" panose="02040502050505030304" pitchFamily="18" charset="0"/>
              </a:rPr>
              <a:t>improve the quality of the patient’s </a:t>
            </a:r>
            <a:r>
              <a:rPr lang="en-US" sz="2200" dirty="0" smtClean="0">
                <a:latin typeface="Palatino Linotype" panose="02040502050505030304" pitchFamily="18" charset="0"/>
              </a:rPr>
              <a:t>life</a:t>
            </a:r>
            <a:endParaRPr lang="sr-Latn-RS" sz="2200" dirty="0">
              <a:latin typeface="Palatino Linotype" panose="02040502050505030304" pitchFamily="18" charset="0"/>
            </a:endParaRPr>
          </a:p>
          <a:p>
            <a:endParaRPr lang="sr-Latn-RS" sz="2200" dirty="0" smtClean="0">
              <a:latin typeface="Palatino Linotype" panose="02040502050505030304" pitchFamily="18" charset="0"/>
            </a:endParaRPr>
          </a:p>
          <a:p>
            <a:r>
              <a:rPr lang="en-US" sz="2200" dirty="0" smtClean="0">
                <a:latin typeface="Palatino Linotype" panose="02040502050505030304" pitchFamily="18" charset="0"/>
              </a:rPr>
              <a:t>Nutrition </a:t>
            </a:r>
            <a:r>
              <a:rPr lang="en-US" sz="2200" dirty="0">
                <a:latin typeface="Palatino Linotype" panose="02040502050505030304" pitchFamily="18" charset="0"/>
              </a:rPr>
              <a:t>and hydration provided by tube or drip are regarded in law as medical </a:t>
            </a:r>
            <a:r>
              <a:rPr lang="en-US" sz="2200" dirty="0" smtClean="0">
                <a:latin typeface="Palatino Linotype" panose="02040502050505030304" pitchFamily="18" charset="0"/>
              </a:rPr>
              <a:t>treatment, </a:t>
            </a:r>
            <a:r>
              <a:rPr lang="en-US" sz="2200" dirty="0">
                <a:latin typeface="Palatino Linotype" panose="02040502050505030304" pitchFamily="18" charset="0"/>
              </a:rPr>
              <a:t>and should be treated in the same way as other medical interventions. </a:t>
            </a:r>
            <a:endParaRPr lang="sr-Latn-RS" sz="2200" dirty="0" smtClean="0">
              <a:latin typeface="Palatino Linotype" panose="02040502050505030304" pitchFamily="18" charset="0"/>
            </a:endParaRPr>
          </a:p>
          <a:p>
            <a:endParaRPr lang="sr-Latn-RS" sz="2200" dirty="0" smtClean="0">
              <a:latin typeface="Palatino Linotype" panose="02040502050505030304" pitchFamily="18" charset="0"/>
            </a:endParaRPr>
          </a:p>
          <a:p>
            <a:r>
              <a:rPr lang="en-US" sz="2200" dirty="0" smtClean="0">
                <a:latin typeface="Palatino Linotype" panose="02040502050505030304" pitchFamily="18" charset="0"/>
              </a:rPr>
              <a:t>Nonetheless</a:t>
            </a:r>
            <a:r>
              <a:rPr lang="en-US" sz="2200" dirty="0">
                <a:latin typeface="Palatino Linotype" panose="02040502050505030304" pitchFamily="18" charset="0"/>
              </a:rPr>
              <a:t>, some people see nutrition and </a:t>
            </a:r>
            <a:r>
              <a:rPr lang="en-US" sz="2200" dirty="0" smtClean="0">
                <a:latin typeface="Palatino Linotype" panose="02040502050505030304" pitchFamily="18" charset="0"/>
              </a:rPr>
              <a:t>hydration,</a:t>
            </a:r>
            <a:r>
              <a:rPr lang="sr-Latn-RS" sz="2200" dirty="0" smtClean="0">
                <a:latin typeface="Palatino Linotype" panose="02040502050505030304" pitchFamily="18" charset="0"/>
              </a:rPr>
              <a:t> </a:t>
            </a:r>
            <a:r>
              <a:rPr lang="en-US" sz="2200" dirty="0" smtClean="0">
                <a:latin typeface="Palatino Linotype" panose="02040502050505030304" pitchFamily="18" charset="0"/>
              </a:rPr>
              <a:t>orally </a:t>
            </a:r>
            <a:r>
              <a:rPr lang="en-US" sz="2200" dirty="0">
                <a:latin typeface="Palatino Linotype" panose="02040502050505030304" pitchFamily="18" charset="0"/>
              </a:rPr>
              <a:t>or by tube or drip, as part of basic nurture for the patient that should almost always be provided.</a:t>
            </a:r>
          </a:p>
          <a:p>
            <a:endParaRPr lang="en-US" sz="2200" dirty="0">
              <a:latin typeface="Palatino Linotype" panose="02040502050505030304" pitchFamily="18" charset="0"/>
            </a:endParaRPr>
          </a:p>
        </p:txBody>
      </p:sp>
    </p:spTree>
    <p:extLst>
      <p:ext uri="{BB962C8B-B14F-4D97-AF65-F5344CB8AC3E}">
        <p14:creationId xmlns:p14="http://schemas.microsoft.com/office/powerpoint/2010/main" val="32820656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9736" t="31375" r="33378" b="38855"/>
          <a:stretch/>
        </p:blipFill>
        <p:spPr>
          <a:xfrm>
            <a:off x="926971" y="1690688"/>
            <a:ext cx="10338057" cy="3043237"/>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58289021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b="1" dirty="0" smtClean="0">
                <a:latin typeface="Palatino Linotype" panose="02040502050505030304" pitchFamily="18" charset="0"/>
              </a:rPr>
              <a:t>ADVANTAGES OF ENTERAL NUTRITION</a:t>
            </a:r>
            <a:endParaRPr lang="en-US" sz="3600" b="1" dirty="0">
              <a:latin typeface="Palatino Linotype" panose="02040502050505030304" pitchFamily="18" charset="0"/>
            </a:endParaRPr>
          </a:p>
        </p:txBody>
      </p:sp>
      <p:sp>
        <p:nvSpPr>
          <p:cNvPr id="3" name="Content Placeholder 2"/>
          <p:cNvSpPr>
            <a:spLocks noGrp="1"/>
          </p:cNvSpPr>
          <p:nvPr>
            <p:ph idx="1"/>
          </p:nvPr>
        </p:nvSpPr>
        <p:spPr/>
        <p:txBody>
          <a:bodyPr/>
          <a:lstStyle/>
          <a:p>
            <a:r>
              <a:rPr lang="en-US" dirty="0">
                <a:latin typeface="Palatino Linotype" panose="02040502050505030304" pitchFamily="18" charset="0"/>
              </a:rPr>
              <a:t>Compared with intravenous </a:t>
            </a:r>
            <a:r>
              <a:rPr lang="sr-Latn-RS" dirty="0" smtClean="0">
                <a:latin typeface="Palatino Linotype" panose="02040502050505030304" pitchFamily="18" charset="0"/>
              </a:rPr>
              <a:t>nutrition</a:t>
            </a:r>
            <a:r>
              <a:rPr lang="en-US" dirty="0" smtClean="0">
                <a:latin typeface="Palatino Linotype" panose="02040502050505030304" pitchFamily="18" charset="0"/>
              </a:rPr>
              <a:t>, </a:t>
            </a:r>
            <a:r>
              <a:rPr lang="en-US" dirty="0">
                <a:latin typeface="Palatino Linotype" panose="02040502050505030304" pitchFamily="18" charset="0"/>
              </a:rPr>
              <a:t>tube </a:t>
            </a:r>
            <a:r>
              <a:rPr lang="sr-Latn-RS" dirty="0" smtClean="0">
                <a:latin typeface="Palatino Linotype" panose="02040502050505030304" pitchFamily="18" charset="0"/>
              </a:rPr>
              <a:t>nutrition</a:t>
            </a:r>
            <a:r>
              <a:rPr lang="en-US" dirty="0" smtClean="0">
                <a:latin typeface="Palatino Linotype" panose="02040502050505030304" pitchFamily="18" charset="0"/>
              </a:rPr>
              <a:t> </a:t>
            </a:r>
            <a:r>
              <a:rPr lang="en-US" dirty="0">
                <a:latin typeface="Palatino Linotype" panose="02040502050505030304" pitchFamily="18" charset="0"/>
              </a:rPr>
              <a:t>has the following advantages</a:t>
            </a:r>
            <a:r>
              <a:rPr lang="en-US" dirty="0" smtClean="0">
                <a:latin typeface="Palatino Linotype" panose="02040502050505030304" pitchFamily="18" charset="0"/>
              </a:rPr>
              <a:t>:</a:t>
            </a:r>
            <a:endParaRPr lang="sr-Latn-RS" dirty="0" smtClean="0">
              <a:latin typeface="Palatino Linotype" panose="02040502050505030304" pitchFamily="18" charset="0"/>
            </a:endParaRPr>
          </a:p>
          <a:p>
            <a:pPr marL="0" indent="0">
              <a:buNone/>
            </a:pPr>
            <a:endParaRPr lang="en-US" dirty="0">
              <a:latin typeface="Palatino Linotype" panose="02040502050505030304" pitchFamily="18" charset="0"/>
            </a:endParaRPr>
          </a:p>
          <a:p>
            <a:pPr lvl="1"/>
            <a:r>
              <a:rPr lang="en-US" dirty="0">
                <a:latin typeface="Palatino Linotype" panose="02040502050505030304" pitchFamily="18" charset="0"/>
              </a:rPr>
              <a:t>It better preserves the structure and function of the digestive tract.</a:t>
            </a:r>
          </a:p>
          <a:p>
            <a:pPr lvl="1"/>
            <a:r>
              <a:rPr lang="en-US" dirty="0">
                <a:latin typeface="Palatino Linotype" panose="02040502050505030304" pitchFamily="18" charset="0"/>
              </a:rPr>
              <a:t>Cost is lower.</a:t>
            </a:r>
          </a:p>
          <a:p>
            <a:pPr lvl="1"/>
            <a:r>
              <a:rPr lang="en-US" dirty="0">
                <a:latin typeface="Palatino Linotype" panose="02040502050505030304" pitchFamily="18" charset="0"/>
              </a:rPr>
              <a:t>It probably causes fewer complications, particularly infections.</a:t>
            </a:r>
          </a:p>
          <a:p>
            <a:endParaRPr lang="en-US" sz="2200" dirty="0">
              <a:latin typeface="Palatino Linotype" panose="02040502050505030304" pitchFamily="18" charset="0"/>
            </a:endParaRPr>
          </a:p>
          <a:p>
            <a:endParaRPr lang="en-US" dirty="0"/>
          </a:p>
        </p:txBody>
      </p:sp>
    </p:spTree>
    <p:extLst>
      <p:ext uri="{BB962C8B-B14F-4D97-AF65-F5344CB8AC3E}">
        <p14:creationId xmlns:p14="http://schemas.microsoft.com/office/powerpoint/2010/main" val="19324636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b="1" dirty="0" smtClean="0">
                <a:latin typeface="Palatino Linotype" panose="02040502050505030304" pitchFamily="18" charset="0"/>
              </a:rPr>
              <a:t>COMPLICATIONS OF ENTERAL NUTRITION</a:t>
            </a:r>
            <a:endParaRPr lang="en-US" sz="3600" b="1" dirty="0">
              <a:latin typeface="Palatino Linotype" panose="02040502050505030304" pitchFamily="18" charset="0"/>
            </a:endParaRPr>
          </a:p>
        </p:txBody>
      </p:sp>
      <p:pic>
        <p:nvPicPr>
          <p:cNvPr id="4" name="Content Placeholder 3"/>
          <p:cNvPicPr>
            <a:picLocks noGrp="1" noChangeAspect="1"/>
          </p:cNvPicPr>
          <p:nvPr>
            <p:ph idx="1"/>
          </p:nvPr>
        </p:nvPicPr>
        <p:blipFill rotWithShape="1">
          <a:blip r:embed="rId2"/>
          <a:srcRect l="10597" t="28530" r="36333" b="22219"/>
          <a:stretch/>
        </p:blipFill>
        <p:spPr>
          <a:xfrm>
            <a:off x="1123950" y="1482164"/>
            <a:ext cx="9534525" cy="4977423"/>
          </a:xfrm>
          <a:prstGeom prst="rect">
            <a:avLst/>
          </a:prstGeom>
        </p:spPr>
      </p:pic>
    </p:spTree>
    <p:extLst>
      <p:ext uri="{BB962C8B-B14F-4D97-AF65-F5344CB8AC3E}">
        <p14:creationId xmlns:p14="http://schemas.microsoft.com/office/powerpoint/2010/main" val="356144283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44828" t="24590" r="11338" b="24845"/>
          <a:stretch/>
        </p:blipFill>
        <p:spPr>
          <a:xfrm>
            <a:off x="1542867" y="685800"/>
            <a:ext cx="8844242" cy="573881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31163182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b="1" dirty="0" smtClean="0">
                <a:latin typeface="Palatino Linotype" panose="02040502050505030304" pitchFamily="18" charset="0"/>
              </a:rPr>
              <a:t>Patients at the end of life</a:t>
            </a:r>
            <a:endParaRPr lang="en-US" sz="3600" b="1" dirty="0">
              <a:latin typeface="Palatino Linotype" panose="02040502050505030304" pitchFamily="18" charset="0"/>
            </a:endParaRPr>
          </a:p>
        </p:txBody>
      </p:sp>
      <p:sp>
        <p:nvSpPr>
          <p:cNvPr id="3" name="Content Placeholder 2"/>
          <p:cNvSpPr>
            <a:spLocks noGrp="1"/>
          </p:cNvSpPr>
          <p:nvPr>
            <p:ph idx="1"/>
          </p:nvPr>
        </p:nvSpPr>
        <p:spPr/>
        <p:txBody>
          <a:bodyPr>
            <a:normAutofit/>
          </a:bodyPr>
          <a:lstStyle/>
          <a:p>
            <a:r>
              <a:rPr lang="sr-Latn-RS" sz="2200" dirty="0" smtClean="0">
                <a:latin typeface="Palatino Linotype" panose="02040502050505030304" pitchFamily="18" charset="0"/>
              </a:rPr>
              <a:t>ANH is generally not recommended in this group of patients </a:t>
            </a:r>
          </a:p>
          <a:p>
            <a:endParaRPr lang="sr-Latn-RS" sz="2200" dirty="0" smtClean="0">
              <a:latin typeface="Palatino Linotype" panose="02040502050505030304" pitchFamily="18" charset="0"/>
            </a:endParaRPr>
          </a:p>
          <a:p>
            <a:r>
              <a:rPr lang="sr-Latn-RS" sz="2200" dirty="0" smtClean="0">
                <a:latin typeface="Palatino Linotype" panose="02040502050505030304" pitchFamily="18" charset="0"/>
              </a:rPr>
              <a:t>S</a:t>
            </a:r>
            <a:r>
              <a:rPr lang="en-US" sz="2200" dirty="0" err="1" smtClean="0">
                <a:latin typeface="Palatino Linotype" panose="02040502050505030304" pitchFamily="18" charset="0"/>
              </a:rPr>
              <a:t>ome</a:t>
            </a:r>
            <a:r>
              <a:rPr lang="en-US" sz="2200" dirty="0" smtClean="0">
                <a:latin typeface="Palatino Linotype" panose="02040502050505030304" pitchFamily="18" charset="0"/>
              </a:rPr>
              <a:t> </a:t>
            </a:r>
            <a:r>
              <a:rPr lang="en-US" sz="2200" dirty="0">
                <a:latin typeface="Palatino Linotype" panose="02040502050505030304" pitchFamily="18" charset="0"/>
              </a:rPr>
              <a:t>widely assumed benefits of ANH, such as alleviation of thirst, may be achieved by less invasive </a:t>
            </a:r>
            <a:r>
              <a:rPr lang="en-US" sz="2200" dirty="0" smtClean="0">
                <a:latin typeface="Palatino Linotype" panose="02040502050505030304" pitchFamily="18" charset="0"/>
              </a:rPr>
              <a:t>measure</a:t>
            </a:r>
            <a:r>
              <a:rPr lang="sr-Latn-RS" sz="2200" dirty="0" smtClean="0">
                <a:latin typeface="Palatino Linotype" panose="02040502050505030304" pitchFamily="18" charset="0"/>
              </a:rPr>
              <a:t>s: </a:t>
            </a:r>
            <a:r>
              <a:rPr lang="en-US" sz="2200" dirty="0" smtClean="0">
                <a:latin typeface="Palatino Linotype" panose="02040502050505030304" pitchFamily="18" charset="0"/>
              </a:rPr>
              <a:t>good </a:t>
            </a:r>
            <a:r>
              <a:rPr lang="en-US" sz="2200" dirty="0">
                <a:latin typeface="Palatino Linotype" panose="02040502050505030304" pitchFamily="18" charset="0"/>
              </a:rPr>
              <a:t>mouth care or providing ice chips. </a:t>
            </a:r>
          </a:p>
          <a:p>
            <a:endParaRPr lang="sr-Latn-RS" sz="2200" dirty="0" smtClean="0">
              <a:latin typeface="Palatino Linotype" panose="02040502050505030304" pitchFamily="18" charset="0"/>
            </a:endParaRPr>
          </a:p>
          <a:p>
            <a:r>
              <a:rPr lang="en-US" sz="2200" dirty="0" smtClean="0">
                <a:latin typeface="Palatino Linotype" panose="02040502050505030304" pitchFamily="18" charset="0"/>
              </a:rPr>
              <a:t>For </a:t>
            </a:r>
            <a:r>
              <a:rPr lang="en-US" sz="2200" dirty="0">
                <a:latin typeface="Palatino Linotype" panose="02040502050505030304" pitchFamily="18" charset="0"/>
              </a:rPr>
              <a:t>this group of patients, ANH is unlikely to prolong life and can potentially lead to medical complications and increase suffering. </a:t>
            </a:r>
          </a:p>
          <a:p>
            <a:endParaRPr lang="sr-Latn-RS" sz="2200" dirty="0" smtClean="0">
              <a:latin typeface="Palatino Linotype" panose="02040502050505030304" pitchFamily="18" charset="0"/>
            </a:endParaRPr>
          </a:p>
          <a:p>
            <a:r>
              <a:rPr lang="en-US" sz="2200" dirty="0" smtClean="0">
                <a:latin typeface="Palatino Linotype" panose="02040502050505030304" pitchFamily="18" charset="0"/>
              </a:rPr>
              <a:t>The </a:t>
            </a:r>
            <a:r>
              <a:rPr lang="en-US" sz="2200" dirty="0">
                <a:latin typeface="Palatino Linotype" panose="02040502050505030304" pitchFamily="18" charset="0"/>
              </a:rPr>
              <a:t>potential burdens of ANH depend on the route used and include sepsis (with total parenteral nutrition), aspiration, diarrhea (with tube feeding), pressure sores and skin breakdown, and complications due to fluid overload.  </a:t>
            </a:r>
          </a:p>
        </p:txBody>
      </p:sp>
    </p:spTree>
    <p:extLst>
      <p:ext uri="{BB962C8B-B14F-4D97-AF65-F5344CB8AC3E}">
        <p14:creationId xmlns:p14="http://schemas.microsoft.com/office/powerpoint/2010/main" val="42864816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latin typeface="Palatino Linotype" panose="02040502050505030304" pitchFamily="18" charset="0"/>
              </a:rPr>
              <a:t>ARTIFITIAL NUTRITION AND HYDRATION</a:t>
            </a:r>
            <a:endParaRPr lang="en-US" sz="3600" dirty="0"/>
          </a:p>
        </p:txBody>
      </p:sp>
      <p:sp>
        <p:nvSpPr>
          <p:cNvPr id="3" name="Content Placeholder 2"/>
          <p:cNvSpPr>
            <a:spLocks noGrp="1"/>
          </p:cNvSpPr>
          <p:nvPr>
            <p:ph idx="1"/>
          </p:nvPr>
        </p:nvSpPr>
        <p:spPr/>
        <p:txBody>
          <a:bodyPr>
            <a:normAutofit/>
          </a:bodyPr>
          <a:lstStyle/>
          <a:p>
            <a:r>
              <a:rPr lang="sr-Latn-RS" sz="2200" dirty="0" smtClean="0">
                <a:latin typeface="Palatino Linotype" panose="02040502050505030304" pitchFamily="18" charset="0"/>
              </a:rPr>
              <a:t>ANH </a:t>
            </a:r>
            <a:r>
              <a:rPr lang="en-US" sz="2200" dirty="0" smtClean="0">
                <a:latin typeface="Palatino Linotype" panose="02040502050505030304" pitchFamily="18" charset="0"/>
              </a:rPr>
              <a:t>were </a:t>
            </a:r>
            <a:r>
              <a:rPr lang="en-US" sz="2200" dirty="0">
                <a:latin typeface="Palatino Linotype" panose="02040502050505030304" pitchFamily="18" charset="0"/>
              </a:rPr>
              <a:t>originally developed to provide short-term support for patients who were acutely ill. </a:t>
            </a:r>
            <a:endParaRPr lang="sr-Latn-RS" sz="2200" dirty="0" smtClean="0">
              <a:latin typeface="Palatino Linotype" panose="02040502050505030304" pitchFamily="18" charset="0"/>
            </a:endParaRPr>
          </a:p>
          <a:p>
            <a:pPr marL="0" indent="0">
              <a:buNone/>
            </a:pPr>
            <a:endParaRPr lang="sr-Latn-RS" sz="2200" dirty="0">
              <a:latin typeface="Palatino Linotype" panose="02040502050505030304" pitchFamily="18" charset="0"/>
            </a:endParaRPr>
          </a:p>
          <a:p>
            <a:r>
              <a:rPr lang="sr-Latn-RS" sz="2200" dirty="0" smtClean="0">
                <a:latin typeface="Palatino Linotype" panose="02040502050505030304" pitchFamily="18" charset="0"/>
              </a:rPr>
              <a:t>A</a:t>
            </a:r>
            <a:r>
              <a:rPr lang="en-US" sz="2200" dirty="0" smtClean="0">
                <a:latin typeface="Palatino Linotype" panose="02040502050505030304" pitchFamily="18" charset="0"/>
              </a:rPr>
              <a:t>NH </a:t>
            </a:r>
            <a:r>
              <a:rPr lang="en-US" sz="2200" dirty="0">
                <a:latin typeface="Palatino Linotype" panose="02040502050505030304" pitchFamily="18" charset="0"/>
              </a:rPr>
              <a:t>may offer benefits when administered </a:t>
            </a:r>
            <a:endParaRPr lang="sr-Latn-RS" sz="2200" dirty="0" smtClean="0">
              <a:latin typeface="Palatino Linotype" panose="02040502050505030304" pitchFamily="18" charset="0"/>
            </a:endParaRPr>
          </a:p>
          <a:p>
            <a:pPr lvl="1"/>
            <a:r>
              <a:rPr lang="en-US" sz="1800" dirty="0" smtClean="0">
                <a:latin typeface="Palatino Linotype" panose="02040502050505030304" pitchFamily="18" charset="0"/>
              </a:rPr>
              <a:t>in </a:t>
            </a:r>
            <a:r>
              <a:rPr lang="en-US" sz="1800" dirty="0">
                <a:latin typeface="Palatino Linotype" panose="02040502050505030304" pitchFamily="18" charset="0"/>
              </a:rPr>
              <a:t>the setting of </a:t>
            </a:r>
            <a:r>
              <a:rPr lang="en-US" sz="1800" dirty="0" smtClean="0">
                <a:latin typeface="Palatino Linotype" panose="02040502050505030304" pitchFamily="18" charset="0"/>
              </a:rPr>
              <a:t>acute</a:t>
            </a:r>
            <a:r>
              <a:rPr lang="sr-Latn-RS" sz="1800" dirty="0" smtClean="0">
                <a:latin typeface="Palatino Linotype" panose="02040502050505030304" pitchFamily="18" charset="0"/>
              </a:rPr>
              <a:t> illnes</a:t>
            </a:r>
          </a:p>
          <a:p>
            <a:pPr lvl="1"/>
            <a:r>
              <a:rPr lang="en-US" sz="1800" dirty="0" smtClean="0">
                <a:latin typeface="Palatino Linotype" panose="02040502050505030304" pitchFamily="18" charset="0"/>
              </a:rPr>
              <a:t>reversible illness</a:t>
            </a:r>
            <a:endParaRPr lang="sr-Latn-RS" sz="1800" dirty="0" smtClean="0">
              <a:latin typeface="Palatino Linotype" panose="02040502050505030304" pitchFamily="18" charset="0"/>
            </a:endParaRPr>
          </a:p>
          <a:p>
            <a:pPr lvl="1"/>
            <a:r>
              <a:rPr lang="en-US" sz="1800" dirty="0" smtClean="0">
                <a:latin typeface="Palatino Linotype" panose="02040502050505030304" pitchFamily="18" charset="0"/>
              </a:rPr>
              <a:t>as </a:t>
            </a:r>
            <a:r>
              <a:rPr lang="en-US" sz="1800" dirty="0">
                <a:latin typeface="Palatino Linotype" panose="02040502050505030304" pitchFamily="18" charset="0"/>
              </a:rPr>
              <a:t>a component of chronic disease </a:t>
            </a:r>
            <a:r>
              <a:rPr lang="en-US" sz="1800" dirty="0" smtClean="0">
                <a:latin typeface="Palatino Linotype" panose="02040502050505030304" pitchFamily="18" charset="0"/>
              </a:rPr>
              <a:t>management</a:t>
            </a:r>
            <a:endParaRPr lang="sr-Latn-RS" sz="1800" dirty="0" smtClean="0">
              <a:latin typeface="Palatino Linotype" panose="02040502050505030304" pitchFamily="18" charset="0"/>
            </a:endParaRPr>
          </a:p>
        </p:txBody>
      </p:sp>
    </p:spTree>
    <p:extLst>
      <p:ext uri="{BB962C8B-B14F-4D97-AF65-F5344CB8AC3E}">
        <p14:creationId xmlns:p14="http://schemas.microsoft.com/office/powerpoint/2010/main" val="2358799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b="1" dirty="0" smtClean="0">
                <a:latin typeface="Palatino Linotype" panose="02040502050505030304" pitchFamily="18" charset="0"/>
              </a:rPr>
              <a:t>Parenteral</a:t>
            </a:r>
            <a:r>
              <a:rPr lang="en-US" sz="3600" b="1" dirty="0" smtClean="0">
                <a:latin typeface="Palatino Linotype" panose="02040502050505030304" pitchFamily="18" charset="0"/>
              </a:rPr>
              <a:t> </a:t>
            </a:r>
            <a:r>
              <a:rPr lang="sr-Latn-RS" sz="3600" b="1" dirty="0" smtClean="0">
                <a:latin typeface="Palatino Linotype" panose="02040502050505030304" pitchFamily="18" charset="0"/>
              </a:rPr>
              <a:t>nutrition</a:t>
            </a:r>
            <a:endParaRPr lang="en-US" sz="3600" b="1" dirty="0">
              <a:latin typeface="Palatino Linotype" panose="02040502050505030304" pitchFamily="18" charset="0"/>
            </a:endParaRPr>
          </a:p>
        </p:txBody>
      </p:sp>
      <p:sp>
        <p:nvSpPr>
          <p:cNvPr id="3" name="Content Placeholder 2"/>
          <p:cNvSpPr>
            <a:spLocks noGrp="1"/>
          </p:cNvSpPr>
          <p:nvPr>
            <p:ph idx="1"/>
          </p:nvPr>
        </p:nvSpPr>
        <p:spPr>
          <a:xfrm>
            <a:off x="838200" y="1825625"/>
            <a:ext cx="9848850" cy="4351338"/>
          </a:xfrm>
        </p:spPr>
        <p:txBody>
          <a:bodyPr>
            <a:normAutofit/>
          </a:bodyPr>
          <a:lstStyle/>
          <a:p>
            <a:r>
              <a:rPr lang="en-US" sz="2200" dirty="0" smtClean="0">
                <a:latin typeface="Palatino Linotype" panose="02040502050505030304" pitchFamily="18" charset="0"/>
              </a:rPr>
              <a:t>is </a:t>
            </a:r>
            <a:r>
              <a:rPr lang="en-US" sz="2200" dirty="0">
                <a:latin typeface="Palatino Linotype" panose="02040502050505030304" pitchFamily="18" charset="0"/>
              </a:rPr>
              <a:t>used when the digestive tract cannot adequately absorb </a:t>
            </a:r>
            <a:r>
              <a:rPr lang="en-US" sz="2200" dirty="0" smtClean="0">
                <a:latin typeface="Palatino Linotype" panose="02040502050505030304" pitchFamily="18" charset="0"/>
              </a:rPr>
              <a:t>nutrients</a:t>
            </a:r>
            <a:r>
              <a:rPr lang="sr-Latn-RS" sz="2200" dirty="0" smtClean="0">
                <a:latin typeface="Palatino Linotype" panose="02040502050505030304" pitchFamily="18" charset="0"/>
              </a:rPr>
              <a:t> (</a:t>
            </a:r>
            <a:r>
              <a:rPr lang="en-US" sz="2200" dirty="0" smtClean="0">
                <a:latin typeface="Palatino Linotype" panose="02040502050505030304" pitchFamily="18" charset="0"/>
              </a:rPr>
              <a:t>as </a:t>
            </a:r>
            <a:r>
              <a:rPr lang="en-US" sz="2200" dirty="0">
                <a:latin typeface="Palatino Linotype" panose="02040502050505030304" pitchFamily="18" charset="0"/>
              </a:rPr>
              <a:t>in severe malabsorption </a:t>
            </a:r>
            <a:r>
              <a:rPr lang="en-US" sz="2200" dirty="0" smtClean="0">
                <a:latin typeface="Palatino Linotype" panose="02040502050505030304" pitchFamily="18" charset="0"/>
              </a:rPr>
              <a:t>disorders</a:t>
            </a:r>
            <a:r>
              <a:rPr lang="sr-Latn-RS" sz="2200" dirty="0" smtClean="0">
                <a:latin typeface="Palatino Linotype" panose="02040502050505030304" pitchFamily="18" charset="0"/>
              </a:rPr>
              <a:t>)</a:t>
            </a:r>
            <a:r>
              <a:rPr lang="en-US" sz="2200" dirty="0" smtClean="0">
                <a:latin typeface="Palatino Linotype" panose="02040502050505030304" pitchFamily="18" charset="0"/>
              </a:rPr>
              <a:t>. </a:t>
            </a:r>
            <a:endParaRPr lang="sr-Latn-RS" sz="2200" dirty="0" smtClean="0">
              <a:latin typeface="Palatino Linotype" panose="02040502050505030304" pitchFamily="18" charset="0"/>
            </a:endParaRPr>
          </a:p>
          <a:p>
            <a:endParaRPr lang="sr-Latn-RS" sz="2200" dirty="0" smtClean="0">
              <a:latin typeface="Palatino Linotype" panose="02040502050505030304" pitchFamily="18" charset="0"/>
            </a:endParaRPr>
          </a:p>
          <a:p>
            <a:r>
              <a:rPr lang="en-US" sz="2200" dirty="0" smtClean="0">
                <a:latin typeface="Palatino Linotype" panose="02040502050505030304" pitchFamily="18" charset="0"/>
              </a:rPr>
              <a:t>when </a:t>
            </a:r>
            <a:r>
              <a:rPr lang="en-US" sz="2200" dirty="0">
                <a:latin typeface="Palatino Linotype" panose="02040502050505030304" pitchFamily="18" charset="0"/>
              </a:rPr>
              <a:t>the digestive tract must be temporarily kept free of </a:t>
            </a:r>
            <a:r>
              <a:rPr lang="en-US" sz="2200" dirty="0" smtClean="0">
                <a:latin typeface="Palatino Linotype" panose="02040502050505030304" pitchFamily="18" charset="0"/>
              </a:rPr>
              <a:t>food</a:t>
            </a:r>
            <a:r>
              <a:rPr lang="sr-Latn-RS" sz="2200" dirty="0" smtClean="0">
                <a:latin typeface="Palatino Linotype" panose="02040502050505030304" pitchFamily="18" charset="0"/>
              </a:rPr>
              <a:t> (as </a:t>
            </a:r>
            <a:r>
              <a:rPr lang="en-US" sz="2200" dirty="0" smtClean="0">
                <a:latin typeface="Palatino Linotype" panose="02040502050505030304" pitchFamily="18" charset="0"/>
              </a:rPr>
              <a:t>during </a:t>
            </a:r>
            <a:r>
              <a:rPr lang="en-US" sz="2200" dirty="0">
                <a:latin typeface="Palatino Linotype" panose="02040502050505030304" pitchFamily="18" charset="0"/>
              </a:rPr>
              <a:t>certain stages of ulcerative </a:t>
            </a:r>
            <a:r>
              <a:rPr lang="en-US" sz="2200" dirty="0" smtClean="0">
                <a:latin typeface="Palatino Linotype" panose="02040502050505030304" pitchFamily="18" charset="0"/>
              </a:rPr>
              <a:t>colitis</a:t>
            </a:r>
            <a:r>
              <a:rPr lang="sr-Latn-RS" sz="2200" dirty="0" smtClean="0">
                <a:latin typeface="Palatino Linotype" panose="02040502050505030304" pitchFamily="18" charset="0"/>
              </a:rPr>
              <a:t>)</a:t>
            </a:r>
            <a:r>
              <a:rPr lang="en-US" sz="2200" dirty="0" smtClean="0">
                <a:latin typeface="Palatino Linotype" panose="02040502050505030304" pitchFamily="18" charset="0"/>
              </a:rPr>
              <a:t>.</a:t>
            </a:r>
            <a:endParaRPr lang="en-US" sz="2200" dirty="0">
              <a:latin typeface="Palatino Linotype" panose="02040502050505030304" pitchFamily="18" charset="0"/>
            </a:endParaRPr>
          </a:p>
          <a:p>
            <a:endParaRPr lang="sr-Latn-RS" sz="2200" dirty="0" smtClean="0">
              <a:latin typeface="Palatino Linotype" panose="02040502050505030304" pitchFamily="18" charset="0"/>
            </a:endParaRPr>
          </a:p>
          <a:p>
            <a:r>
              <a:rPr lang="en-US" sz="2200" dirty="0" smtClean="0">
                <a:latin typeface="Palatino Linotype" panose="02040502050505030304" pitchFamily="18" charset="0"/>
              </a:rPr>
              <a:t>Food </a:t>
            </a:r>
            <a:r>
              <a:rPr lang="en-US" sz="2200" dirty="0">
                <a:latin typeface="Palatino Linotype" panose="02040502050505030304" pitchFamily="18" charset="0"/>
              </a:rPr>
              <a:t>given intravenously can </a:t>
            </a:r>
            <a:r>
              <a:rPr lang="en-US" sz="2200" dirty="0" smtClean="0">
                <a:latin typeface="Palatino Linotype" panose="02040502050505030304" pitchFamily="18" charset="0"/>
              </a:rPr>
              <a:t>provide</a:t>
            </a:r>
            <a:r>
              <a:rPr lang="sr-Latn-RS" sz="2200" dirty="0" smtClean="0">
                <a:latin typeface="Palatino Linotype" panose="02040502050505030304" pitchFamily="18" charset="0"/>
              </a:rPr>
              <a:t>:</a:t>
            </a:r>
          </a:p>
          <a:p>
            <a:pPr lvl="1"/>
            <a:r>
              <a:rPr lang="en-US" sz="1800" dirty="0" smtClean="0">
                <a:latin typeface="Palatino Linotype" panose="02040502050505030304" pitchFamily="18" charset="0"/>
              </a:rPr>
              <a:t>part </a:t>
            </a:r>
            <a:r>
              <a:rPr lang="en-US" sz="1800" dirty="0">
                <a:latin typeface="Palatino Linotype" panose="02040502050505030304" pitchFamily="18" charset="0"/>
              </a:rPr>
              <a:t>of a person's nutritional requirements (</a:t>
            </a:r>
            <a:r>
              <a:rPr lang="en-US" sz="1800" b="1" dirty="0">
                <a:latin typeface="Palatino Linotype" panose="02040502050505030304" pitchFamily="18" charset="0"/>
              </a:rPr>
              <a:t>partial parenteral nutrition</a:t>
            </a:r>
            <a:r>
              <a:rPr lang="en-US" sz="1800" dirty="0">
                <a:latin typeface="Palatino Linotype" panose="02040502050505030304" pitchFamily="18" charset="0"/>
              </a:rPr>
              <a:t>), supplementing the food eaten by mouth. </a:t>
            </a:r>
            <a:endParaRPr lang="sr-Latn-RS" sz="1800" dirty="0" smtClean="0">
              <a:latin typeface="Palatino Linotype" panose="02040502050505030304" pitchFamily="18" charset="0"/>
            </a:endParaRPr>
          </a:p>
          <a:p>
            <a:pPr lvl="1"/>
            <a:r>
              <a:rPr lang="en-US" sz="1800" dirty="0" smtClean="0">
                <a:latin typeface="Palatino Linotype" panose="02040502050505030304" pitchFamily="18" charset="0"/>
              </a:rPr>
              <a:t>all </a:t>
            </a:r>
            <a:r>
              <a:rPr lang="en-US" sz="1800" dirty="0">
                <a:latin typeface="Palatino Linotype" panose="02040502050505030304" pitchFamily="18" charset="0"/>
              </a:rPr>
              <a:t>of a person's nutritional requirements (</a:t>
            </a:r>
            <a:r>
              <a:rPr lang="en-US" sz="1800" b="1" dirty="0">
                <a:latin typeface="Palatino Linotype" panose="02040502050505030304" pitchFamily="18" charset="0"/>
              </a:rPr>
              <a:t>total parenteral nutrition</a:t>
            </a:r>
            <a:r>
              <a:rPr lang="en-US" sz="1800" dirty="0" smtClean="0">
                <a:latin typeface="Palatino Linotype" panose="02040502050505030304" pitchFamily="18" charset="0"/>
              </a:rPr>
              <a:t>).</a:t>
            </a:r>
            <a:endParaRPr lang="en-US" sz="1800" dirty="0">
              <a:latin typeface="Palatino Linotype" panose="02040502050505030304" pitchFamily="18" charset="0"/>
            </a:endParaRPr>
          </a:p>
        </p:txBody>
      </p:sp>
    </p:spTree>
    <p:extLst>
      <p:ext uri="{BB962C8B-B14F-4D97-AF65-F5344CB8AC3E}">
        <p14:creationId xmlns:p14="http://schemas.microsoft.com/office/powerpoint/2010/main" val="33009457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3900" y="69850"/>
            <a:ext cx="10515600" cy="1325563"/>
          </a:xfrm>
        </p:spPr>
        <p:txBody>
          <a:bodyPr/>
          <a:lstStyle/>
          <a:p>
            <a:r>
              <a:rPr lang="sr-Latn-RS" sz="3600" b="1" dirty="0" smtClean="0">
                <a:latin typeface="Palatino Linotype" panose="02040502050505030304" pitchFamily="18" charset="0"/>
              </a:rPr>
              <a:t>ACCES ROUTES</a:t>
            </a:r>
            <a:endParaRPr lang="en-US" sz="3600" b="1" dirty="0">
              <a:latin typeface="Palatino Linotype" panose="02040502050505030304" pitchFamily="18" charset="0"/>
            </a:endParaRPr>
          </a:p>
        </p:txBody>
      </p:sp>
      <p:pic>
        <p:nvPicPr>
          <p:cNvPr id="4" name="Content Placeholder 3"/>
          <p:cNvPicPr>
            <a:picLocks noGrp="1" noChangeAspect="1"/>
          </p:cNvPicPr>
          <p:nvPr>
            <p:ph idx="1"/>
          </p:nvPr>
        </p:nvPicPr>
        <p:blipFill rotWithShape="1">
          <a:blip r:embed="rId2"/>
          <a:srcRect l="66376" t="31646" r="9613" b="29005"/>
          <a:stretch/>
        </p:blipFill>
        <p:spPr>
          <a:xfrm>
            <a:off x="7418413" y="1781175"/>
            <a:ext cx="4773587" cy="4400547"/>
          </a:xfrm>
          <a:prstGeom prst="rect">
            <a:avLst/>
          </a:prstGeom>
        </p:spPr>
      </p:pic>
      <p:sp>
        <p:nvSpPr>
          <p:cNvPr id="6" name="Rectangle 5"/>
          <p:cNvSpPr/>
          <p:nvPr/>
        </p:nvSpPr>
        <p:spPr>
          <a:xfrm>
            <a:off x="7172325" y="5467347"/>
            <a:ext cx="971550" cy="714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Content Placeholder 3"/>
          <p:cNvPicPr>
            <a:picLocks noChangeAspect="1"/>
          </p:cNvPicPr>
          <p:nvPr/>
        </p:nvPicPr>
        <p:blipFill rotWithShape="1">
          <a:blip r:embed="rId3"/>
          <a:srcRect l="10106" t="37794" r="49754" b="13244"/>
          <a:stretch/>
        </p:blipFill>
        <p:spPr>
          <a:xfrm>
            <a:off x="33337" y="1470991"/>
            <a:ext cx="7467600" cy="5123653"/>
          </a:xfrm>
          <a:prstGeom prst="rect">
            <a:avLst/>
          </a:prstGeom>
        </p:spPr>
      </p:pic>
    </p:spTree>
    <p:extLst>
      <p:ext uri="{BB962C8B-B14F-4D97-AF65-F5344CB8AC3E}">
        <p14:creationId xmlns:p14="http://schemas.microsoft.com/office/powerpoint/2010/main" val="8121981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sz="3600" b="1" dirty="0" smtClean="0">
                <a:latin typeface="Palatino Linotype" panose="02040502050505030304" pitchFamily="18" charset="0"/>
              </a:rPr>
              <a:t>Parenteral nutrition</a:t>
            </a:r>
            <a:endParaRPr lang="en-US" sz="3600" dirty="0">
              <a:latin typeface="Palatino Linotype" panose="02040502050505030304" pitchFamily="18" charset="0"/>
            </a:endParaRPr>
          </a:p>
        </p:txBody>
      </p:sp>
      <p:sp>
        <p:nvSpPr>
          <p:cNvPr id="3" name="Content Placeholder 2"/>
          <p:cNvSpPr>
            <a:spLocks noGrp="1"/>
          </p:cNvSpPr>
          <p:nvPr>
            <p:ph idx="1"/>
          </p:nvPr>
        </p:nvSpPr>
        <p:spPr/>
        <p:txBody>
          <a:bodyPr>
            <a:normAutofit/>
          </a:bodyPr>
          <a:lstStyle/>
          <a:p>
            <a:pPr marL="0" indent="0">
              <a:buNone/>
            </a:pPr>
            <a:r>
              <a:rPr lang="en-US" sz="3200" b="1" dirty="0">
                <a:latin typeface="Palatino Linotype" panose="02040502050505030304" pitchFamily="18" charset="0"/>
              </a:rPr>
              <a:t>Total parenteral nutrition </a:t>
            </a:r>
            <a:r>
              <a:rPr lang="sr-Latn-RS" sz="3200" b="1" dirty="0" smtClean="0">
                <a:latin typeface="Palatino Linotype" panose="02040502050505030304" pitchFamily="18" charset="0"/>
              </a:rPr>
              <a:t>- </a:t>
            </a:r>
            <a:r>
              <a:rPr lang="sr-Latn-RS" sz="3100" b="1" dirty="0">
                <a:latin typeface="Palatino Linotype" panose="02040502050505030304" pitchFamily="18" charset="0"/>
              </a:rPr>
              <a:t>i</a:t>
            </a:r>
            <a:r>
              <a:rPr lang="sr-Latn-RS" sz="3100" b="1" dirty="0" smtClean="0">
                <a:latin typeface="Palatino Linotype" panose="02040502050505030304" pitchFamily="18" charset="0"/>
              </a:rPr>
              <a:t>ndications</a:t>
            </a:r>
            <a:r>
              <a:rPr lang="en-US" dirty="0" smtClean="0">
                <a:latin typeface="Palatino Linotype" panose="02040502050505030304" pitchFamily="18" charset="0"/>
              </a:rPr>
              <a:t>:</a:t>
            </a:r>
            <a:endParaRPr lang="sr-Latn-RS" dirty="0" smtClean="0">
              <a:latin typeface="Palatino Linotype" panose="02040502050505030304" pitchFamily="18" charset="0"/>
            </a:endParaRPr>
          </a:p>
          <a:p>
            <a:pPr marL="0" indent="0">
              <a:buNone/>
            </a:pPr>
            <a:endParaRPr lang="en-US" dirty="0">
              <a:latin typeface="Palatino Linotype" panose="02040502050505030304" pitchFamily="18" charset="0"/>
            </a:endParaRPr>
          </a:p>
          <a:p>
            <a:pPr lvl="1"/>
            <a:r>
              <a:rPr lang="en-US" sz="2200" dirty="0">
                <a:latin typeface="Palatino Linotype" panose="02040502050505030304" pitchFamily="18" charset="0"/>
              </a:rPr>
              <a:t>A digestive tract that is not functioning</a:t>
            </a:r>
          </a:p>
          <a:p>
            <a:pPr lvl="1"/>
            <a:r>
              <a:rPr lang="en-US" sz="2200" dirty="0">
                <a:latin typeface="Palatino Linotype" panose="02040502050505030304" pitchFamily="18" charset="0"/>
              </a:rPr>
              <a:t>Severe pancreatitis or certain stages of ulcerative </a:t>
            </a:r>
            <a:r>
              <a:rPr lang="en-US" sz="2200" dirty="0" smtClean="0">
                <a:latin typeface="Palatino Linotype" panose="02040502050505030304" pitchFamily="18" charset="0"/>
              </a:rPr>
              <a:t>colitis</a:t>
            </a:r>
            <a:endParaRPr lang="sr-Latn-RS" sz="2200" dirty="0" smtClean="0">
              <a:latin typeface="Palatino Linotype" panose="02040502050505030304" pitchFamily="18" charset="0"/>
            </a:endParaRPr>
          </a:p>
          <a:p>
            <a:pPr lvl="1"/>
            <a:r>
              <a:rPr lang="en-US" sz="2200" dirty="0" smtClean="0">
                <a:latin typeface="Palatino Linotype" panose="02040502050505030304" pitchFamily="18" charset="0"/>
              </a:rPr>
              <a:t>blockage </a:t>
            </a:r>
            <a:r>
              <a:rPr lang="en-US" sz="2200" dirty="0">
                <a:latin typeface="Palatino Linotype" panose="02040502050505030304" pitchFamily="18" charset="0"/>
              </a:rPr>
              <a:t>in the intestine</a:t>
            </a:r>
          </a:p>
          <a:p>
            <a:pPr lvl="1"/>
            <a:r>
              <a:rPr lang="en-US" sz="2200" dirty="0">
                <a:latin typeface="Palatino Linotype" panose="02040502050505030304" pitchFamily="18" charset="0"/>
              </a:rPr>
              <a:t>Certain birth defects of the digestive tract</a:t>
            </a:r>
          </a:p>
          <a:p>
            <a:pPr lvl="1"/>
            <a:r>
              <a:rPr lang="en-US" sz="2200" dirty="0">
                <a:latin typeface="Palatino Linotype" panose="02040502050505030304" pitchFamily="18" charset="0"/>
              </a:rPr>
              <a:t>In children, diarrhea that has lasted a long time, regardless of its cause</a:t>
            </a:r>
          </a:p>
          <a:p>
            <a:pPr lvl="1"/>
            <a:r>
              <a:rPr lang="en-US" sz="2200" dirty="0">
                <a:latin typeface="Palatino Linotype" panose="02040502050505030304" pitchFamily="18" charset="0"/>
              </a:rPr>
              <a:t>Short bowel syndrome due to surgical removal of a large part of the small intestine</a:t>
            </a:r>
          </a:p>
          <a:p>
            <a:pPr marL="0" indent="0">
              <a:buNone/>
            </a:pPr>
            <a:endParaRPr lang="sr-Latn-RS" sz="2200" dirty="0" smtClean="0">
              <a:latin typeface="Palatino Linotype" panose="02040502050505030304" pitchFamily="18" charset="0"/>
            </a:endParaRPr>
          </a:p>
        </p:txBody>
      </p:sp>
    </p:spTree>
    <p:extLst>
      <p:ext uri="{BB962C8B-B14F-4D97-AF65-F5344CB8AC3E}">
        <p14:creationId xmlns:p14="http://schemas.microsoft.com/office/powerpoint/2010/main" val="34976369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14785" t="34221" r="41996" b="13243"/>
          <a:stretch/>
        </p:blipFill>
        <p:spPr>
          <a:xfrm>
            <a:off x="981075" y="59021"/>
            <a:ext cx="9734550" cy="6656105"/>
          </a:xfrm>
          <a:prstGeom prst="rect">
            <a:avLst/>
          </a:prstGeom>
        </p:spPr>
      </p:pic>
    </p:spTree>
    <p:extLst>
      <p:ext uri="{BB962C8B-B14F-4D97-AF65-F5344CB8AC3E}">
        <p14:creationId xmlns:p14="http://schemas.microsoft.com/office/powerpoint/2010/main" val="1428468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4539" t="35534" r="41504" b="18716"/>
          <a:stretch/>
        </p:blipFill>
        <p:spPr>
          <a:xfrm>
            <a:off x="942975" y="457200"/>
            <a:ext cx="10152461" cy="5943601"/>
          </a:xfrm>
          <a:prstGeom prst="rect">
            <a:avLst/>
          </a:prstGeom>
        </p:spPr>
      </p:pic>
    </p:spTree>
    <p:extLst>
      <p:ext uri="{BB962C8B-B14F-4D97-AF65-F5344CB8AC3E}">
        <p14:creationId xmlns:p14="http://schemas.microsoft.com/office/powerpoint/2010/main" val="7228391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TotalTime>
  <Words>1048</Words>
  <Application>Microsoft Office PowerPoint</Application>
  <PresentationFormat>Widescreen</PresentationFormat>
  <Paragraphs>143</Paragraphs>
  <Slides>34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Arial</vt:lpstr>
      <vt:lpstr>Calibri</vt:lpstr>
      <vt:lpstr>Calibri Light</vt:lpstr>
      <vt:lpstr>Palatino Linotype</vt:lpstr>
      <vt:lpstr>Office Theme</vt:lpstr>
      <vt:lpstr>UNIVERSITY OF KRAGUJEVAC FACULTY OF MEDICAL SCIENCES     INTRODUCTION TO CLINICAL PRACTICE   The artifitial nutrition of patients</vt:lpstr>
      <vt:lpstr>ARTIFITIAL NUTRITION AND HYDRATION (ANH)</vt:lpstr>
      <vt:lpstr>ARTIFITIAL NUTRITION AND HYDRATION</vt:lpstr>
      <vt:lpstr>ARTIFITIAL NUTRITION AND HYDRATION</vt:lpstr>
      <vt:lpstr>Parenteral nutrition</vt:lpstr>
      <vt:lpstr>ACCES ROUTES</vt:lpstr>
      <vt:lpstr>Parenteral nutrition</vt:lpstr>
      <vt:lpstr>PowerPoint Presentation</vt:lpstr>
      <vt:lpstr>PowerPoint Presentation</vt:lpstr>
      <vt:lpstr>PARENTERAL COMPONENTS</vt:lpstr>
      <vt:lpstr>FORMULATIONS</vt:lpstr>
      <vt:lpstr>Monitoring of patient</vt:lpstr>
      <vt:lpstr>COMPLICATION DURING PARENTERAL NUTRITION</vt:lpstr>
      <vt:lpstr>GUIDELINES FOR ADMINISTRATION PN</vt:lpstr>
      <vt:lpstr>GUIDELINES FOR ADMINISTRATION PN</vt:lpstr>
      <vt:lpstr>ENTERAL NUTRITION</vt:lpstr>
      <vt:lpstr>ENTERAL ACCES</vt:lpstr>
      <vt:lpstr>PROCEDURE FOR ENTERAL NUTRITION</vt:lpstr>
      <vt:lpstr>PowerPoint Presentation</vt:lpstr>
      <vt:lpstr>CONTRAINDICATIONS FOR ENTERAL NUTRITION</vt:lpstr>
      <vt:lpstr>PowerPoint Presentation</vt:lpstr>
      <vt:lpstr>Inserting a feeding tube through the nose </vt:lpstr>
      <vt:lpstr>Inserting a feeding tube directly into the stomach or intestine</vt:lpstr>
      <vt:lpstr>ENTEROSTOMIES</vt:lpstr>
      <vt:lpstr>After inserting a nutrition tube </vt:lpstr>
      <vt:lpstr>FORMULATIONS</vt:lpstr>
      <vt:lpstr>METODS OF ADMINISTRATION</vt:lpstr>
      <vt:lpstr>PowerPoint Presentation</vt:lpstr>
      <vt:lpstr>PowerPoint Presentation</vt:lpstr>
      <vt:lpstr>PowerPoint Presentation</vt:lpstr>
      <vt:lpstr>ADVANTAGES OF ENTERAL NUTRITION</vt:lpstr>
      <vt:lpstr>COMPLICATIONS OF ENTERAL NUTRITION</vt:lpstr>
      <vt:lpstr>PowerPoint Presentation</vt:lpstr>
      <vt:lpstr>Patients at the end of life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Rada Vucic</dc:creator>
  <cp:lastModifiedBy>Rada Vucic</cp:lastModifiedBy>
  <cp:revision>33</cp:revision>
  <dcterms:created xsi:type="dcterms:W3CDTF">2023-09-11T19:02:48Z</dcterms:created>
  <dcterms:modified xsi:type="dcterms:W3CDTF">2023-09-14T12:37:21Z</dcterms:modified>
</cp:coreProperties>
</file>